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  <p:sldMasterId id="2147483669" r:id="rId3"/>
  </p:sldMasterIdLst>
  <p:notesMasterIdLst>
    <p:notesMasterId r:id="rId15"/>
  </p:notesMasterIdLst>
  <p:sldIdLst>
    <p:sldId id="287" r:id="rId4"/>
    <p:sldId id="288" r:id="rId5"/>
    <p:sldId id="275" r:id="rId6"/>
    <p:sldId id="285" r:id="rId7"/>
    <p:sldId id="286" r:id="rId8"/>
    <p:sldId id="283" r:id="rId9"/>
    <p:sldId id="289" r:id="rId10"/>
    <p:sldId id="290" r:id="rId11"/>
    <p:sldId id="291" r:id="rId12"/>
    <p:sldId id="282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Arial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Arial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Arial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05" autoAdjust="0"/>
    <p:restoredTop sz="96310" autoAdjust="0"/>
  </p:normalViewPr>
  <p:slideViewPr>
    <p:cSldViewPr snapToGrid="0">
      <p:cViewPr varScale="1">
        <p:scale>
          <a:sx n="113" d="100"/>
          <a:sy n="113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29F1B-B7DB-4621-ADB6-43ED9DA342C4}" type="datetimeFigureOut">
              <a:rPr lang="en-US" smtClean="0">
                <a:latin typeface="Arial" panose="020B0604020202020204" pitchFamily="34" charset="0"/>
              </a:rPr>
              <a:t>11/11/2025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8B882-D5C3-435F-BACF-F62F5CDF4E1D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35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3593F-E4A9-4D1C-837B-FCD843521D3D}" type="slidenum">
              <a:rPr lang="zh-CN" altLang="en-US" smtClean="0">
                <a:solidFill>
                  <a:prstClr val="black"/>
                </a:solidFill>
                <a:latin typeface="Arial" panose="020B0604020202020204" pitchFamily="34" charset="0"/>
              </a:rPr>
              <a:pPr/>
              <a:t>1</a:t>
            </a:fld>
            <a:endParaRPr lang="zh-CN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683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3593F-E4A9-4D1C-837B-FCD843521D3D}" type="slidenum">
              <a:rPr lang="zh-CN" altLang="en-US" smtClean="0">
                <a:latin typeface="Arial" panose="020B0604020202020204" pitchFamily="34" charset="0"/>
              </a:rPr>
              <a:pPr/>
              <a:t>6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753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A01C4-D122-4C33-94BD-2864B0C265E9}" type="slidenum">
              <a:rPr lang="zh-CN" altLang="en-US" smtClean="0">
                <a:latin typeface="Arial" panose="020B0604020202020204" pitchFamily="34" charset="0"/>
              </a:rPr>
              <a:pPr>
                <a:defRPr/>
              </a:pPr>
              <a:t>10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376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A01C4-D122-4C33-94BD-2864B0C265E9}" type="slidenum">
              <a:rPr lang="zh-CN" altLang="en-US" smtClean="0">
                <a:latin typeface="Arial" panose="020B0604020202020204" pitchFamily="34" charset="0"/>
              </a:rPr>
              <a:pPr>
                <a:defRPr/>
              </a:pPr>
              <a:t>11</a:t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614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14162" y="2129932"/>
            <a:ext cx="10363676" cy="1471272"/>
          </a:xfrm>
        </p:spPr>
        <p:txBody>
          <a:bodyPr>
            <a:normAutofit/>
          </a:bodyPr>
          <a:lstStyle>
            <a:lvl1pPr algn="ctr">
              <a:defRPr sz="3999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微软雅黑 </a:t>
            </a:r>
            <a:r>
              <a:rPr lang="en-US" altLang="zh-CN" dirty="0"/>
              <a:t>40pt </a:t>
            </a:r>
            <a:r>
              <a:rPr lang="zh-CN" altLang="en-US" dirty="0"/>
              <a:t>，居中，最多两行</a:t>
            </a:r>
          </a:p>
        </p:txBody>
      </p:sp>
    </p:spTree>
    <p:extLst>
      <p:ext uri="{BB962C8B-B14F-4D97-AF65-F5344CB8AC3E}">
        <p14:creationId xmlns:p14="http://schemas.microsoft.com/office/powerpoint/2010/main" val="65903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533" y="369035"/>
            <a:ext cx="10176934" cy="7457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1045463"/>
      </p:ext>
    </p:extLst>
  </p:cSld>
  <p:clrMapOvr>
    <a:masterClrMapping/>
  </p:clrMapOvr>
  <p:transition advClick="0" advTm="8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422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14162" y="2129932"/>
            <a:ext cx="10363676" cy="1471272"/>
          </a:xfrm>
        </p:spPr>
        <p:txBody>
          <a:bodyPr>
            <a:normAutofit/>
          </a:bodyPr>
          <a:lstStyle>
            <a:lvl1pPr algn="ctr">
              <a:defRPr sz="3999"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/>
              <a:t>微软雅黑 </a:t>
            </a:r>
            <a:r>
              <a:rPr lang="en-US" altLang="zh-CN" dirty="0"/>
              <a:t>40pt </a:t>
            </a:r>
            <a:r>
              <a:rPr lang="zh-CN" altLang="en-US" dirty="0"/>
              <a:t>，居中，最多两行</a:t>
            </a:r>
          </a:p>
        </p:txBody>
      </p:sp>
    </p:spTree>
    <p:extLst>
      <p:ext uri="{BB962C8B-B14F-4D97-AF65-F5344CB8AC3E}">
        <p14:creationId xmlns:p14="http://schemas.microsoft.com/office/powerpoint/2010/main" val="94032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DD9E4-0FF6-4002-8C95-782D4CAA2DFD}" type="datetimeFigureOut">
              <a:rPr lang="en-US" smtClean="0">
                <a:latin typeface="Arial" pitchFamily="34" charset="0"/>
              </a:rPr>
              <a:t>11/11/2025</a:t>
            </a:fld>
            <a:endParaRPr lang="en-US">
              <a:latin typeface="Arial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latin typeface="Arial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AD654-9B3E-4F69-8893-21781BB3699D}" type="slidenum">
              <a:rPr lang="en-US" smtClean="0">
                <a:latin typeface="Arial" pitchFamily="34" charset="0"/>
              </a:rPr>
              <a:t>‹#›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18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Arial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Arial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Arial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Arial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Arial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Arial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Arial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Arial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Arial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" y="794"/>
            <a:ext cx="12188826" cy="6856412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5408" y="6431168"/>
            <a:ext cx="1808319" cy="25291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28" y="364129"/>
            <a:ext cx="568419" cy="582763"/>
          </a:xfrm>
          <a:prstGeom prst="rect">
            <a:avLst/>
          </a:prstGeom>
        </p:spPr>
      </p:pic>
      <p:sp>
        <p:nvSpPr>
          <p:cNvPr id="6" name="矩形 5"/>
          <p:cNvSpPr/>
          <p:nvPr userDrawn="1"/>
        </p:nvSpPr>
        <p:spPr>
          <a:xfrm>
            <a:off x="397988" y="6303555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1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HUAWEI CLOUD | Grow with Intelligence</a:t>
            </a:r>
            <a:endParaRPr lang="zh-CN" alt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747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1219078" rtl="0" eaLnBrk="1" latinLnBrk="0" hangingPunct="1">
        <a:spcBef>
          <a:spcPct val="0"/>
        </a:spcBef>
        <a:buNone/>
        <a:defRPr sz="5898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457154" indent="-457154" algn="l" defTabSz="1219078" rtl="0" eaLnBrk="1" latinLnBrk="0" hangingPunct="1">
        <a:spcBef>
          <a:spcPct val="20000"/>
        </a:spcBef>
        <a:buFont typeface="Arial" pitchFamily="34" charset="0"/>
        <a:buChar char="•"/>
        <a:defRPr sz="4299" kern="1200">
          <a:solidFill>
            <a:schemeClr val="tx1"/>
          </a:solidFill>
          <a:latin typeface="Arial"/>
          <a:ea typeface="+mn-ea"/>
          <a:cs typeface="+mn-cs"/>
        </a:defRPr>
      </a:lvl1pPr>
      <a:lvl2pPr marL="990501" indent="-380962" algn="l" defTabSz="1219078" rtl="0" eaLnBrk="1" latinLnBrk="0" hangingPunct="1">
        <a:spcBef>
          <a:spcPct val="20000"/>
        </a:spcBef>
        <a:buFont typeface="Arial" pitchFamily="34" charset="0"/>
        <a:buChar char="–"/>
        <a:defRPr sz="3699" kern="1200">
          <a:solidFill>
            <a:schemeClr val="tx1"/>
          </a:solidFill>
          <a:latin typeface="Arial"/>
          <a:ea typeface="+mn-ea"/>
          <a:cs typeface="+mn-cs"/>
        </a:defRPr>
      </a:lvl2pPr>
      <a:lvl3pPr marL="1523848" indent="-304770" algn="l" defTabSz="1219078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Arial"/>
          <a:ea typeface="+mn-ea"/>
          <a:cs typeface="+mn-cs"/>
        </a:defRPr>
      </a:lvl3pPr>
      <a:lvl4pPr marL="2133387" indent="-304770" algn="l" defTabSz="1219078" rtl="0" eaLnBrk="1" latinLnBrk="0" hangingPunct="1">
        <a:spcBef>
          <a:spcPct val="20000"/>
        </a:spcBef>
        <a:buFont typeface="Arial" pitchFamily="34" charset="0"/>
        <a:buChar char="–"/>
        <a:defRPr sz="2699" kern="1200">
          <a:solidFill>
            <a:schemeClr val="tx1"/>
          </a:solidFill>
          <a:latin typeface="Arial"/>
          <a:ea typeface="+mn-ea"/>
          <a:cs typeface="+mn-cs"/>
        </a:defRPr>
      </a:lvl4pPr>
      <a:lvl5pPr marL="2742926" indent="-304770" algn="l" defTabSz="1219078" rtl="0" eaLnBrk="1" latinLnBrk="0" hangingPunct="1">
        <a:spcBef>
          <a:spcPct val="20000"/>
        </a:spcBef>
        <a:buFont typeface="Arial" pitchFamily="34" charset="0"/>
        <a:buChar char="»"/>
        <a:defRPr sz="2699" kern="1200">
          <a:solidFill>
            <a:schemeClr val="tx1"/>
          </a:solidFill>
          <a:latin typeface="Arial"/>
          <a:ea typeface="+mn-ea"/>
          <a:cs typeface="+mn-cs"/>
        </a:defRPr>
      </a:lvl5pPr>
      <a:lvl6pPr marL="3352465" indent="-304770" algn="l" defTabSz="1219078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Arial"/>
          <a:ea typeface="+mn-ea"/>
          <a:cs typeface="+mn-cs"/>
        </a:defRPr>
      </a:lvl6pPr>
      <a:lvl7pPr marL="3962003" indent="-304770" algn="l" defTabSz="1219078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Arial"/>
          <a:ea typeface="+mn-ea"/>
          <a:cs typeface="+mn-cs"/>
        </a:defRPr>
      </a:lvl7pPr>
      <a:lvl8pPr marL="4571542" indent="-304770" algn="l" defTabSz="1219078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Arial"/>
          <a:ea typeface="+mn-ea"/>
          <a:cs typeface="+mn-cs"/>
        </a:defRPr>
      </a:lvl8pPr>
      <a:lvl9pPr marL="5181081" indent="-304770" algn="l" defTabSz="1219078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Arial"/>
          <a:ea typeface="+mn-ea"/>
          <a:cs typeface="+mn-cs"/>
        </a:defRPr>
      </a:lvl9pPr>
    </p:bodyStyle>
    <p:otherStyle>
      <a:defPPr>
        <a:defRPr lang="zh-CN"/>
      </a:defPPr>
      <a:lvl1pPr marL="0" algn="l" defTabSz="1219078" rtl="0" eaLnBrk="1" latinLnBrk="0" hangingPunct="1">
        <a:defRPr sz="2399" kern="1200">
          <a:solidFill>
            <a:schemeClr val="tx1"/>
          </a:solidFill>
          <a:latin typeface="Arial"/>
          <a:ea typeface="+mn-ea"/>
          <a:cs typeface="+mn-cs"/>
        </a:defRPr>
      </a:lvl1pPr>
      <a:lvl2pPr marL="609539" algn="l" defTabSz="1219078" rtl="0" eaLnBrk="1" latinLnBrk="0" hangingPunct="1">
        <a:defRPr sz="2399" kern="1200">
          <a:solidFill>
            <a:schemeClr val="tx1"/>
          </a:solidFill>
          <a:latin typeface="Arial"/>
          <a:ea typeface="+mn-ea"/>
          <a:cs typeface="+mn-cs"/>
        </a:defRPr>
      </a:lvl2pPr>
      <a:lvl3pPr marL="1219078" algn="l" defTabSz="1219078" rtl="0" eaLnBrk="1" latinLnBrk="0" hangingPunct="1">
        <a:defRPr sz="2399" kern="1200">
          <a:solidFill>
            <a:schemeClr val="tx1"/>
          </a:solidFill>
          <a:latin typeface="Arial"/>
          <a:ea typeface="+mn-ea"/>
          <a:cs typeface="+mn-cs"/>
        </a:defRPr>
      </a:lvl3pPr>
      <a:lvl4pPr marL="1828617" algn="l" defTabSz="1219078" rtl="0" eaLnBrk="1" latinLnBrk="0" hangingPunct="1">
        <a:defRPr sz="2399" kern="1200">
          <a:solidFill>
            <a:schemeClr val="tx1"/>
          </a:solidFill>
          <a:latin typeface="Arial"/>
          <a:ea typeface="+mn-ea"/>
          <a:cs typeface="+mn-cs"/>
        </a:defRPr>
      </a:lvl4pPr>
      <a:lvl5pPr marL="2438156" algn="l" defTabSz="1219078" rtl="0" eaLnBrk="1" latinLnBrk="0" hangingPunct="1">
        <a:defRPr sz="2399" kern="1200">
          <a:solidFill>
            <a:schemeClr val="tx1"/>
          </a:solidFill>
          <a:latin typeface="Arial"/>
          <a:ea typeface="+mn-ea"/>
          <a:cs typeface="+mn-cs"/>
        </a:defRPr>
      </a:lvl5pPr>
      <a:lvl6pPr marL="3047695" algn="l" defTabSz="1219078" rtl="0" eaLnBrk="1" latinLnBrk="0" hangingPunct="1">
        <a:defRPr sz="2399" kern="1200">
          <a:solidFill>
            <a:schemeClr val="tx1"/>
          </a:solidFill>
          <a:latin typeface="Arial"/>
          <a:ea typeface="+mn-ea"/>
          <a:cs typeface="+mn-cs"/>
        </a:defRPr>
      </a:lvl6pPr>
      <a:lvl7pPr marL="3657235" algn="l" defTabSz="1219078" rtl="0" eaLnBrk="1" latinLnBrk="0" hangingPunct="1">
        <a:defRPr sz="2399" kern="1200">
          <a:solidFill>
            <a:schemeClr val="tx1"/>
          </a:solidFill>
          <a:latin typeface="Arial"/>
          <a:ea typeface="+mn-ea"/>
          <a:cs typeface="+mn-cs"/>
        </a:defRPr>
      </a:lvl7pPr>
      <a:lvl8pPr marL="4266773" algn="l" defTabSz="1219078" rtl="0" eaLnBrk="1" latinLnBrk="0" hangingPunct="1">
        <a:defRPr sz="2399" kern="1200">
          <a:solidFill>
            <a:schemeClr val="tx1"/>
          </a:solidFill>
          <a:latin typeface="Arial"/>
          <a:ea typeface="+mn-ea"/>
          <a:cs typeface="+mn-cs"/>
        </a:defRPr>
      </a:lvl8pPr>
      <a:lvl9pPr marL="4876312" algn="l" defTabSz="1219078" rtl="0" eaLnBrk="1" latinLnBrk="0" hangingPunct="1">
        <a:defRPr sz="2399" kern="1200">
          <a:solidFill>
            <a:schemeClr val="tx1"/>
          </a:solidFill>
          <a:latin typeface="Arial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9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09469" y="468675"/>
            <a:ext cx="11373063" cy="1042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微软雅黑 左对齐 一行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442" y="1599829"/>
            <a:ext cx="10973117" cy="4526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2152564" y="6524628"/>
            <a:ext cx="271984" cy="19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1219078" eaLnBrk="0" hangingPunct="0">
              <a:lnSpc>
                <a:spcPct val="85000"/>
              </a:lnSpc>
              <a:defRPr/>
            </a:pPr>
            <a:fld id="{F350CB96-EF0E-44F1-90D2-2D2DCEB1810F}" type="slidenum">
              <a:rPr lang="de-DE" altLang="zh-CN" sz="900" smtClean="0">
                <a:solidFill>
                  <a:prstClr val="white">
                    <a:lumMod val="65000"/>
                  </a:prstClr>
                </a:solidFill>
                <a:latin typeface="Arial" pitchFamily="34" charset="0"/>
              </a:rPr>
              <a:pPr defTabSz="1219078" eaLnBrk="0" hangingPunct="0">
                <a:lnSpc>
                  <a:spcPct val="85000"/>
                </a:lnSpc>
                <a:defRPr/>
              </a:pPr>
              <a:t>‹#›</a:t>
            </a:fld>
            <a:endParaRPr lang="en-GB" altLang="zh-CN" sz="900" dirty="0">
              <a:solidFill>
                <a:prstClr val="white">
                  <a:lumMod val="65000"/>
                </a:prstClr>
              </a:solidFill>
              <a:latin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70" y="6438926"/>
            <a:ext cx="1808319" cy="252918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333" y="6371470"/>
            <a:ext cx="1223817" cy="36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361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126" rtl="0" eaLnBrk="1" latinLnBrk="0" hangingPunct="1">
        <a:spcBef>
          <a:spcPct val="0"/>
        </a:spcBef>
        <a:buNone/>
        <a:defRPr sz="3199" kern="1200" baseline="0">
          <a:solidFill>
            <a:schemeClr val="tx1"/>
          </a:solidFill>
          <a:latin typeface="Arial" pitchFamily="34" charset="-122"/>
          <a:ea typeface="微软雅黑" pitchFamily="34" charset="-122"/>
          <a:cs typeface="+mj-cs"/>
        </a:defRPr>
      </a:lvl1pPr>
    </p:titleStyle>
    <p:bodyStyle>
      <a:lvl1pPr marL="342797" indent="-342797" algn="l" defTabSz="914126" rtl="0" eaLnBrk="1" latinLnBrk="0" hangingPunct="1">
        <a:spcBef>
          <a:spcPct val="20000"/>
        </a:spcBef>
        <a:buFont typeface="Arial" pitchFamily="34" charset="0"/>
        <a:buChar char="•"/>
        <a:defRPr sz="2799" kern="1200">
          <a:solidFill>
            <a:srgbClr val="595959"/>
          </a:solidFill>
          <a:latin typeface="Arial" pitchFamily="34" charset="-122"/>
          <a:ea typeface="微软雅黑" pitchFamily="34" charset="-122"/>
          <a:cs typeface="+mn-cs"/>
        </a:defRPr>
      </a:lvl1pPr>
      <a:lvl2pPr marL="742727" indent="-285664" algn="l" defTabSz="914126" rtl="0" eaLnBrk="1" latinLnBrk="0" hangingPunct="1">
        <a:spcBef>
          <a:spcPct val="20000"/>
        </a:spcBef>
        <a:buFont typeface="Arial" pitchFamily="34" charset="0"/>
        <a:buChar char="–"/>
        <a:defRPr sz="2399" kern="1200">
          <a:solidFill>
            <a:srgbClr val="595959"/>
          </a:solidFill>
          <a:latin typeface="Arial" pitchFamily="34" charset="-122"/>
          <a:ea typeface="微软雅黑" pitchFamily="34" charset="-122"/>
          <a:cs typeface="+mn-cs"/>
        </a:defRPr>
      </a:lvl2pPr>
      <a:lvl3pPr marL="1142657" indent="-228531" algn="l" defTabSz="914126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rgbClr val="595959"/>
          </a:solidFill>
          <a:latin typeface="Arial" pitchFamily="34" charset="-122"/>
          <a:ea typeface="微软雅黑" pitchFamily="34" charset="-122"/>
          <a:cs typeface="+mn-cs"/>
        </a:defRPr>
      </a:lvl3pPr>
      <a:lvl4pPr marL="1599720" indent="-228531" algn="l" defTabSz="914126" rtl="0" eaLnBrk="1" latinLnBrk="0" hangingPunct="1">
        <a:spcBef>
          <a:spcPct val="20000"/>
        </a:spcBef>
        <a:buFont typeface="Arial" pitchFamily="34" charset="0"/>
        <a:buChar char="–"/>
        <a:defRPr sz="1799" kern="1200">
          <a:solidFill>
            <a:srgbClr val="595959"/>
          </a:solidFill>
          <a:latin typeface="Arial" pitchFamily="34" charset="-122"/>
          <a:ea typeface="微软雅黑" pitchFamily="34" charset="-122"/>
          <a:cs typeface="+mn-cs"/>
        </a:defRPr>
      </a:lvl4pPr>
      <a:lvl5pPr marL="2056783" indent="-228531" algn="l" defTabSz="914126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rgbClr val="595959"/>
          </a:solidFill>
          <a:latin typeface="Arial" pitchFamily="34" charset="-122"/>
          <a:ea typeface="微软雅黑" pitchFamily="34" charset="-122"/>
          <a:cs typeface="+mn-cs"/>
        </a:defRPr>
      </a:lvl5pPr>
      <a:lvl6pPr marL="2513846" indent="-228531" algn="l" defTabSz="914126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Arial"/>
          <a:ea typeface="+mn-ea"/>
          <a:cs typeface="+mn-cs"/>
        </a:defRPr>
      </a:lvl6pPr>
      <a:lvl7pPr marL="2970908" indent="-228531" algn="l" defTabSz="914126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Arial"/>
          <a:ea typeface="+mn-ea"/>
          <a:cs typeface="+mn-cs"/>
        </a:defRPr>
      </a:lvl7pPr>
      <a:lvl8pPr marL="3427971" indent="-228531" algn="l" defTabSz="914126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Arial"/>
          <a:ea typeface="+mn-ea"/>
          <a:cs typeface="+mn-cs"/>
        </a:defRPr>
      </a:lvl8pPr>
      <a:lvl9pPr marL="3885034" indent="-228531" algn="l" defTabSz="914126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Arial"/>
          <a:ea typeface="+mn-ea"/>
          <a:cs typeface="+mn-cs"/>
        </a:defRPr>
      </a:lvl9pPr>
    </p:bodyStyle>
    <p:otherStyle>
      <a:defPPr>
        <a:defRPr lang="zh-CN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Arial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Arial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Arial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Arial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Arial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Arial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Arial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Arial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Arial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364323" y="2064226"/>
            <a:ext cx="5463355" cy="64620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 defTabSz="1219078"/>
            <a:r>
              <a:rPr sz="3599" b="0" u="none" dirty="0">
                <a:solidFill>
                  <a:prstClr val="black"/>
                </a:solidFill>
                <a:latin typeface="Arial" panose="020B0604020202020204" pitchFamily="34" charset="0"/>
              </a:rPr>
              <a:t>IaaS Migration Solution for Customer XX</a:t>
            </a:r>
            <a:endParaRPr lang="en-US" sz="3599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307290" y="3631386"/>
            <a:ext cx="1577420" cy="399981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 defTabSz="1219078"/>
            <a:r>
              <a:rPr lang="en-US" sz="1999" b="0" u="none" dirty="0">
                <a:solidFill>
                  <a:prstClr val="black"/>
                </a:solidFill>
                <a:latin typeface="Arial" panose="020B0604020202020204" pitchFamily="34" charset="0"/>
              </a:rPr>
              <a:t>2023</a:t>
            </a:r>
            <a:r>
              <a:rPr lang="en-US" altLang="zh-CN" sz="1999" b="0" u="none" dirty="0">
                <a:solidFill>
                  <a:prstClr val="black"/>
                </a:solidFill>
                <a:latin typeface="Arial" panose="020B0604020202020204" pitchFamily="34" charset="0"/>
              </a:rPr>
              <a:t>-</a:t>
            </a:r>
            <a:r>
              <a:rPr lang="en-US" sz="1999" b="0" u="none" dirty="0">
                <a:solidFill>
                  <a:prstClr val="black"/>
                </a:solidFill>
                <a:latin typeface="Arial" panose="020B0604020202020204" pitchFamily="34" charset="0"/>
              </a:rPr>
              <a:t>XX</a:t>
            </a:r>
            <a:r>
              <a:rPr lang="en-US" altLang="zh-CN" sz="1999" dirty="0">
                <a:solidFill>
                  <a:prstClr val="black"/>
                </a:solidFill>
                <a:latin typeface="Arial" panose="020B0604020202020204" pitchFamily="34" charset="0"/>
              </a:rPr>
              <a:t>-</a:t>
            </a:r>
            <a:r>
              <a:rPr lang="en-US" sz="1999" b="0" u="none" dirty="0">
                <a:solidFill>
                  <a:prstClr val="black"/>
                </a:solidFill>
                <a:latin typeface="Arial" panose="020B0604020202020204" pitchFamily="34" charset="0"/>
              </a:rPr>
              <a:t>XX</a:t>
            </a:r>
            <a:endParaRPr lang="en-US" sz="1999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82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图: 过程 2"/>
          <p:cNvSpPr/>
          <p:nvPr/>
        </p:nvSpPr>
        <p:spPr>
          <a:xfrm>
            <a:off x="2081944" y="1203878"/>
            <a:ext cx="1367796" cy="693055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sz="1100" b="0" u="none" dirty="0">
                <a:latin typeface="Arial" panose="020B0604020202020204" pitchFamily="34" charset="0"/>
              </a:rPr>
              <a:t>Stop services and stop writing data to databases and object storage.</a:t>
            </a:r>
          </a:p>
        </p:txBody>
      </p:sp>
      <p:sp>
        <p:nvSpPr>
          <p:cNvPr id="77" name="流程图: 过程 76"/>
          <p:cNvSpPr/>
          <p:nvPr/>
        </p:nvSpPr>
        <p:spPr>
          <a:xfrm>
            <a:off x="2045950" y="2289364"/>
            <a:ext cx="1439785" cy="696856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sz="1100" b="0" u="none" dirty="0">
                <a:latin typeface="Arial" panose="020B0604020202020204" pitchFamily="34" charset="0"/>
              </a:rPr>
              <a:t>Incrementally synchronize databases to the destination.</a:t>
            </a:r>
          </a:p>
        </p:txBody>
      </p:sp>
      <p:sp>
        <p:nvSpPr>
          <p:cNvPr id="79" name="流程图: 过程 78"/>
          <p:cNvSpPr/>
          <p:nvPr/>
        </p:nvSpPr>
        <p:spPr>
          <a:xfrm>
            <a:off x="2045949" y="4747137"/>
            <a:ext cx="1439785" cy="575914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sz="1100" b="0" u="none">
                <a:latin typeface="Arial" panose="020B0604020202020204" pitchFamily="34" charset="0"/>
              </a:rPr>
              <a:t>Start applications.</a:t>
            </a:r>
            <a:endParaRPr lang="zh-CN" altLang="en-US" sz="1100" dirty="0">
              <a:latin typeface="Arial" panose="020B0604020202020204" pitchFamily="34" charset="0"/>
            </a:endParaRPr>
          </a:p>
        </p:txBody>
      </p:sp>
      <p:sp>
        <p:nvSpPr>
          <p:cNvPr id="80" name="流程图: 过程 79"/>
          <p:cNvSpPr/>
          <p:nvPr/>
        </p:nvSpPr>
        <p:spPr>
          <a:xfrm>
            <a:off x="4609522" y="4758711"/>
            <a:ext cx="1439785" cy="575914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sz="1100" b="0" u="none">
                <a:latin typeface="Arial" panose="020B0604020202020204" pitchFamily="34" charset="0"/>
              </a:rPr>
              <a:t>Verify services.</a:t>
            </a:r>
          </a:p>
        </p:txBody>
      </p:sp>
      <p:sp>
        <p:nvSpPr>
          <p:cNvPr id="88" name="流程图: 过程 87"/>
          <p:cNvSpPr/>
          <p:nvPr/>
        </p:nvSpPr>
        <p:spPr>
          <a:xfrm>
            <a:off x="6704360" y="1201823"/>
            <a:ext cx="1843739" cy="661554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sz="1100" b="0" u="none" dirty="0">
                <a:latin typeface="Arial" panose="020B0604020202020204" pitchFamily="34" charset="0"/>
              </a:rPr>
              <a:t>Modify the DNS settings to switch some </a:t>
            </a:r>
            <a:r>
              <a:rPr lang="en-US" sz="1100" b="0" u="none" dirty="0">
                <a:latin typeface="Arial" panose="020B0604020202020204" pitchFamily="34" charset="0"/>
              </a:rPr>
              <a:t>service </a:t>
            </a:r>
            <a:r>
              <a:rPr sz="1100" b="0" u="none" dirty="0">
                <a:latin typeface="Arial" panose="020B0604020202020204" pitchFamily="34" charset="0"/>
              </a:rPr>
              <a:t>traffic from AWS to Huawei Cloud.</a:t>
            </a:r>
          </a:p>
        </p:txBody>
      </p:sp>
      <p:cxnSp>
        <p:nvCxnSpPr>
          <p:cNvPr id="8" name="直接箭头连接符 7"/>
          <p:cNvCxnSpPr>
            <a:stCxn id="3" idx="2"/>
            <a:endCxn id="77" idx="0"/>
          </p:cNvCxnSpPr>
          <p:nvPr/>
        </p:nvCxnSpPr>
        <p:spPr>
          <a:xfrm>
            <a:off x="2765842" y="1896933"/>
            <a:ext cx="1" cy="392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>
            <a:stCxn id="77" idx="2"/>
            <a:endCxn id="23" idx="0"/>
          </p:cNvCxnSpPr>
          <p:nvPr/>
        </p:nvCxnSpPr>
        <p:spPr>
          <a:xfrm flipH="1">
            <a:off x="2765842" y="2986220"/>
            <a:ext cx="1" cy="277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79" idx="3"/>
            <a:endCxn id="80" idx="1"/>
          </p:cNvCxnSpPr>
          <p:nvPr/>
        </p:nvCxnSpPr>
        <p:spPr>
          <a:xfrm>
            <a:off x="3485734" y="5035094"/>
            <a:ext cx="1123788" cy="115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cxnSpLocks/>
            <a:stCxn id="32" idx="3"/>
            <a:endCxn id="88" idx="1"/>
          </p:cNvCxnSpPr>
          <p:nvPr/>
        </p:nvCxnSpPr>
        <p:spPr>
          <a:xfrm>
            <a:off x="6075916" y="1525818"/>
            <a:ext cx="628444" cy="67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615468" y="2417356"/>
            <a:ext cx="1248812" cy="5688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600" b="1" u="none" dirty="0">
                <a:latin typeface="Arial" panose="020B0604020202020204" pitchFamily="34" charset="0"/>
              </a:rPr>
              <a:t>Source database</a:t>
            </a:r>
            <a:endParaRPr lang="zh-CN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96" name="文本框 95"/>
          <p:cNvSpPr txBox="1"/>
          <p:nvPr/>
        </p:nvSpPr>
        <p:spPr>
          <a:xfrm>
            <a:off x="634567" y="1377470"/>
            <a:ext cx="1210615" cy="51946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600" b="1" u="none" dirty="0">
                <a:latin typeface="Arial" panose="020B0604020202020204" pitchFamily="34" charset="0"/>
              </a:rPr>
              <a:t>Source (AWS)</a:t>
            </a:r>
            <a:endParaRPr lang="zh-CN" altLang="en-US" sz="1600" b="1" dirty="0">
              <a:latin typeface="Arial" panose="020B0604020202020204" pitchFamily="34" charset="0"/>
            </a:endParaRPr>
          </a:p>
        </p:txBody>
      </p:sp>
      <p:sp>
        <p:nvSpPr>
          <p:cNvPr id="97" name="文本框 96"/>
          <p:cNvSpPr txBox="1"/>
          <p:nvPr/>
        </p:nvSpPr>
        <p:spPr>
          <a:xfrm>
            <a:off x="445740" y="4721762"/>
            <a:ext cx="1588269" cy="7076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600" b="1" u="none">
                <a:latin typeface="Arial" panose="020B0604020202020204" pitchFamily="34" charset="0"/>
              </a:rPr>
              <a:t>Destination</a:t>
            </a:r>
            <a:endParaRPr lang="en-US" altLang="zh-CN" sz="1600" b="1" dirty="0">
              <a:latin typeface="Arial" panose="020B0604020202020204" pitchFamily="34" charset="0"/>
            </a:endParaRPr>
          </a:p>
          <a:p>
            <a:pPr algn="ctr"/>
            <a:r>
              <a:rPr sz="1600" b="1" u="none">
                <a:latin typeface="Arial" panose="020B0604020202020204" pitchFamily="34" charset="0"/>
              </a:rPr>
              <a:t>(Huawei Cloud)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80235" y="167996"/>
            <a:ext cx="10536526" cy="4616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>
            <a:defPPr>
              <a:defRPr lang="en-US"/>
            </a:defPPr>
            <a:lvl1pPr>
              <a:defRPr sz="2400" b="1" u="none">
                <a:latin typeface="Arial" panose="020B0604020202020204" pitchFamily="34" charset="0"/>
              </a:defRPr>
            </a:lvl1pPr>
          </a:lstStyle>
          <a:p>
            <a:r>
              <a:t>Migration Process</a:t>
            </a:r>
          </a:p>
        </p:txBody>
      </p:sp>
      <p:sp>
        <p:nvSpPr>
          <p:cNvPr id="23" name="流程图: 过程 22"/>
          <p:cNvSpPr/>
          <p:nvPr/>
        </p:nvSpPr>
        <p:spPr>
          <a:xfrm>
            <a:off x="2045949" y="3263852"/>
            <a:ext cx="1439785" cy="927516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sz="1100" b="0" u="none" dirty="0">
                <a:latin typeface="Arial" panose="020B0604020202020204" pitchFamily="34" charset="0"/>
              </a:rPr>
              <a:t>Check data consistency between the source and destination databases.</a:t>
            </a:r>
          </a:p>
        </p:txBody>
      </p:sp>
      <p:cxnSp>
        <p:nvCxnSpPr>
          <p:cNvPr id="24" name="直接箭头连接符 23"/>
          <p:cNvCxnSpPr>
            <a:stCxn id="23" idx="2"/>
            <a:endCxn id="79" idx="0"/>
          </p:cNvCxnSpPr>
          <p:nvPr/>
        </p:nvCxnSpPr>
        <p:spPr>
          <a:xfrm>
            <a:off x="2765842" y="4191368"/>
            <a:ext cx="0" cy="555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流程图: 过程 31"/>
          <p:cNvSpPr/>
          <p:nvPr/>
        </p:nvSpPr>
        <p:spPr>
          <a:xfrm>
            <a:off x="4636131" y="1237861"/>
            <a:ext cx="1439785" cy="575914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sz="1100" b="0" u="none" dirty="0">
                <a:latin typeface="Arial" panose="020B0604020202020204" pitchFamily="34" charset="0"/>
              </a:rPr>
              <a:t>Connect services to Huawei Cloud RDS databases.</a:t>
            </a:r>
            <a:endParaRPr lang="zh-CN" altLang="en-US" sz="1100" dirty="0">
              <a:latin typeface="Arial" panose="020B0604020202020204" pitchFamily="34" charset="0"/>
            </a:endParaRPr>
          </a:p>
        </p:txBody>
      </p:sp>
      <p:cxnSp>
        <p:nvCxnSpPr>
          <p:cNvPr id="35" name="直接连接符 34"/>
          <p:cNvCxnSpPr/>
          <p:nvPr/>
        </p:nvCxnSpPr>
        <p:spPr>
          <a:xfrm flipV="1">
            <a:off x="859558" y="4417888"/>
            <a:ext cx="7688541" cy="2508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417224" y="3401658"/>
            <a:ext cx="1645300" cy="7354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600" b="1" u="none" dirty="0">
                <a:latin typeface="Arial" panose="020B0604020202020204" pitchFamily="34" charset="0"/>
              </a:rPr>
              <a:t>Data verification</a:t>
            </a:r>
          </a:p>
        </p:txBody>
      </p:sp>
      <p:cxnSp>
        <p:nvCxnSpPr>
          <p:cNvPr id="37" name="直接箭头连接符 36"/>
          <p:cNvCxnSpPr>
            <a:stCxn id="80" idx="0"/>
            <a:endCxn id="32" idx="2"/>
          </p:cNvCxnSpPr>
          <p:nvPr/>
        </p:nvCxnSpPr>
        <p:spPr>
          <a:xfrm flipV="1">
            <a:off x="5329415" y="1813775"/>
            <a:ext cx="26609" cy="2944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椭圆 54"/>
          <p:cNvSpPr/>
          <p:nvPr/>
        </p:nvSpPr>
        <p:spPr>
          <a:xfrm>
            <a:off x="3550515" y="1407267"/>
            <a:ext cx="324018" cy="3240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6" name="椭圆 55"/>
          <p:cNvSpPr/>
          <p:nvPr/>
        </p:nvSpPr>
        <p:spPr>
          <a:xfrm>
            <a:off x="3683671" y="2483980"/>
            <a:ext cx="324018" cy="3240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7" name="椭圆 56"/>
          <p:cNvSpPr/>
          <p:nvPr/>
        </p:nvSpPr>
        <p:spPr>
          <a:xfrm>
            <a:off x="3683671" y="3587520"/>
            <a:ext cx="324018" cy="3240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8" name="椭圆 57"/>
          <p:cNvSpPr/>
          <p:nvPr/>
        </p:nvSpPr>
        <p:spPr>
          <a:xfrm>
            <a:off x="2618117" y="5385992"/>
            <a:ext cx="324018" cy="3240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9" name="椭圆 58"/>
          <p:cNvSpPr/>
          <p:nvPr/>
        </p:nvSpPr>
        <p:spPr>
          <a:xfrm>
            <a:off x="5267565" y="5334625"/>
            <a:ext cx="324018" cy="3240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0" name="椭圆 59"/>
          <p:cNvSpPr/>
          <p:nvPr/>
        </p:nvSpPr>
        <p:spPr>
          <a:xfrm>
            <a:off x="4244666" y="1363809"/>
            <a:ext cx="324018" cy="3240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" name="椭圆 60"/>
          <p:cNvSpPr/>
          <p:nvPr/>
        </p:nvSpPr>
        <p:spPr>
          <a:xfrm>
            <a:off x="7464220" y="757632"/>
            <a:ext cx="324018" cy="3240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7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4" name="文本框 73"/>
          <p:cNvSpPr txBox="1"/>
          <p:nvPr/>
        </p:nvSpPr>
        <p:spPr>
          <a:xfrm>
            <a:off x="8620050" y="808163"/>
            <a:ext cx="3399944" cy="56766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93675" lvl="0" indent="-193675"/>
            <a:r>
              <a:rPr sz="1400" b="0" u="none" dirty="0">
                <a:latin typeface="Arial" panose="020B0604020202020204" pitchFamily="34" charset="0"/>
              </a:rPr>
              <a:t>1. Stop services </a:t>
            </a:r>
            <a:r>
              <a:rPr lang="en-US" sz="1400" dirty="0">
                <a:latin typeface="Arial" panose="020B0604020202020204" pitchFamily="34" charset="0"/>
              </a:rPr>
              <a:t>at</a:t>
            </a:r>
            <a:r>
              <a:rPr sz="1400" b="0" u="none" dirty="0">
                <a:latin typeface="Arial" panose="020B0604020202020204" pitchFamily="34" charset="0"/>
              </a:rPr>
              <a:t> the source and stop writing service data.</a:t>
            </a:r>
          </a:p>
          <a:p>
            <a:pPr marL="193675" lvl="0" indent="-193675"/>
            <a:r>
              <a:rPr sz="1400" b="0" u="none" dirty="0">
                <a:latin typeface="Arial" panose="020B0604020202020204" pitchFamily="34" charset="0"/>
              </a:rPr>
              <a:t>2. Synchronize incremental data from source databases to destination databases (Huawei Cloud RDS for MySQL)</a:t>
            </a:r>
            <a:r>
              <a:rPr lang="en-US" altLang="zh-CN" sz="1400" b="0" u="none" dirty="0">
                <a:latin typeface="Arial" panose="020B0604020202020204" pitchFamily="34" charset="0"/>
              </a:rPr>
              <a:t>.</a:t>
            </a:r>
            <a:endParaRPr lang="zh-CN" altLang="zh-CN" sz="14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93675" lvl="0" indent="-193675"/>
            <a:r>
              <a:rPr sz="1400" b="0" u="none" dirty="0">
                <a:latin typeface="Arial" panose="020B0604020202020204" pitchFamily="34" charset="0"/>
              </a:rPr>
              <a:t>3. Check data consistency between the source and destination databases to ensure that the destination has obtained complete and accurate service data.</a:t>
            </a:r>
            <a:endParaRPr lang="en-US" altLang="zh-CN" sz="14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93675" lvl="0" indent="-193675"/>
            <a:r>
              <a:rPr sz="1400" b="0" u="none" dirty="0">
                <a:latin typeface="Arial" panose="020B0604020202020204" pitchFamily="34" charset="0"/>
              </a:rPr>
              <a:t>4. Start applications </a:t>
            </a:r>
            <a:r>
              <a:rPr lang="en-US" sz="1400" dirty="0">
                <a:latin typeface="Arial" panose="020B0604020202020204" pitchFamily="34" charset="0"/>
              </a:rPr>
              <a:t>at</a:t>
            </a:r>
            <a:r>
              <a:rPr sz="1400" b="0" u="none" dirty="0">
                <a:latin typeface="Arial" panose="020B0604020202020204" pitchFamily="34" charset="0"/>
              </a:rPr>
              <a:t> the destination and test the application cluster.</a:t>
            </a:r>
            <a:endParaRPr lang="en-US" altLang="zh-CN" sz="14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93675" lvl="0" indent="-193675"/>
            <a:r>
              <a:rPr sz="1400" b="0" u="none" dirty="0">
                <a:latin typeface="Arial" panose="020B0604020202020204" pitchFamily="34" charset="0"/>
              </a:rPr>
              <a:t>5. Test the services.</a:t>
            </a:r>
          </a:p>
          <a:p>
            <a:pPr marL="193675" lvl="0" indent="-193675"/>
            <a:r>
              <a:rPr sz="1400" b="0" u="none" dirty="0">
                <a:latin typeface="Arial" panose="020B0604020202020204" pitchFamily="34" charset="0"/>
              </a:rPr>
              <a:t>6. </a:t>
            </a:r>
            <a:r>
              <a:rPr lang="en-US" sz="1400" dirty="0">
                <a:latin typeface="Arial" panose="020B0604020202020204" pitchFamily="34" charset="0"/>
              </a:rPr>
              <a:t>Connect services to </a:t>
            </a:r>
            <a:r>
              <a:rPr lang="en-US" altLang="zh-CN" sz="1400" dirty="0">
                <a:latin typeface="Arial" panose="020B0604020202020204" pitchFamily="34" charset="0"/>
              </a:rPr>
              <a:t>Huawei Cloud RDS for MySQL</a:t>
            </a:r>
            <a:r>
              <a:rPr sz="1400" b="0" u="none" dirty="0">
                <a:latin typeface="Arial" panose="020B0604020202020204" pitchFamily="34" charset="0"/>
              </a:rPr>
              <a:t>.</a:t>
            </a:r>
            <a:endParaRPr lang="zh-CN" altLang="zh-CN" sz="14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93675" lvl="0" indent="-193675"/>
            <a:r>
              <a:rPr sz="1400" b="0" u="none" dirty="0">
                <a:latin typeface="Arial" panose="020B0604020202020204" pitchFamily="34" charset="0"/>
              </a:rPr>
              <a:t>7. Modify the DNS settings and switch some traffic to the k8s service layer of Huawei Cloud.</a:t>
            </a:r>
            <a:endParaRPr lang="en-US" altLang="zh-CN" sz="14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93675" lvl="0" indent="-193675"/>
            <a:r>
              <a:rPr sz="1400" b="0" u="none" dirty="0">
                <a:latin typeface="Arial" panose="020B0604020202020204" pitchFamily="34" charset="0"/>
              </a:rPr>
              <a:t>8. </a:t>
            </a:r>
            <a:r>
              <a:rPr lang="en-US" altLang="zh-CN" sz="1400" dirty="0">
                <a:latin typeface="Arial" panose="020B0604020202020204" pitchFamily="34" charset="0"/>
              </a:rPr>
              <a:t>Huawei Cloud RDS for MySQL </a:t>
            </a:r>
            <a:r>
              <a:rPr sz="1400" b="0" u="none" dirty="0">
                <a:latin typeface="Arial" panose="020B0604020202020204" pitchFamily="34" charset="0"/>
              </a:rPr>
              <a:t>process</a:t>
            </a:r>
            <a:r>
              <a:rPr lang="en-US" sz="1400" b="0" u="none" dirty="0">
                <a:latin typeface="Arial" panose="020B0604020202020204" pitchFamily="34" charset="0"/>
              </a:rPr>
              <a:t>es</a:t>
            </a:r>
            <a:r>
              <a:rPr sz="1400" b="0" u="none" dirty="0">
                <a:latin typeface="Arial" panose="020B0604020202020204" pitchFamily="34" charset="0"/>
              </a:rPr>
              <a:t> requests </a:t>
            </a:r>
            <a:r>
              <a:rPr lang="en-US" sz="1400" b="0" u="none" dirty="0">
                <a:latin typeface="Arial" panose="020B0604020202020204" pitchFamily="34" charset="0"/>
              </a:rPr>
              <a:t>both </a:t>
            </a:r>
            <a:r>
              <a:rPr sz="1400" b="0" u="none" dirty="0">
                <a:latin typeface="Arial" panose="020B0604020202020204" pitchFamily="34" charset="0"/>
              </a:rPr>
              <a:t>from services running on AWS and Huawei Cloud.</a:t>
            </a:r>
            <a:endParaRPr lang="en-US" altLang="zh-CN" sz="14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93675" lvl="0" indent="-193675"/>
            <a:r>
              <a:rPr sz="1400" b="0" u="none" dirty="0">
                <a:latin typeface="Arial" panose="020B0604020202020204" pitchFamily="34" charset="0"/>
              </a:rPr>
              <a:t>9. </a:t>
            </a:r>
            <a:r>
              <a:rPr lang="en-US" sz="1400" dirty="0">
                <a:latin typeface="Arial" panose="020B0604020202020204" pitchFamily="34" charset="0"/>
              </a:rPr>
              <a:t>Divert all traffic to Huawei Cloud. The load balancers will distribute the traffic evenly among backend servers</a:t>
            </a:r>
            <a:r>
              <a:rPr sz="1400" b="0" u="none" dirty="0">
                <a:latin typeface="Arial" panose="020B0604020202020204" pitchFamily="34" charset="0"/>
              </a:rPr>
              <a:t>.</a:t>
            </a:r>
            <a:endParaRPr lang="zh-CN" altLang="zh-CN" sz="140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流程图: 过程 32"/>
          <p:cNvSpPr/>
          <p:nvPr/>
        </p:nvSpPr>
        <p:spPr>
          <a:xfrm>
            <a:off x="6675430" y="2430984"/>
            <a:ext cx="1843739" cy="578395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sz="1100" b="0" u="none" dirty="0">
                <a:latin typeface="Arial" panose="020B0604020202020204" pitchFamily="34" charset="0"/>
              </a:rPr>
              <a:t>Service traffic is </a:t>
            </a:r>
            <a:r>
              <a:rPr lang="en-US" sz="1100" b="0" u="none" dirty="0">
                <a:latin typeface="Arial" panose="020B0604020202020204" pitchFamily="34" charset="0"/>
              </a:rPr>
              <a:t>diverted to </a:t>
            </a:r>
            <a:r>
              <a:rPr sz="1100" b="0" u="none" dirty="0">
                <a:latin typeface="Arial" panose="020B0604020202020204" pitchFamily="34" charset="0"/>
              </a:rPr>
              <a:t>AWS and Huawei Cloud.</a:t>
            </a:r>
          </a:p>
        </p:txBody>
      </p:sp>
      <p:sp>
        <p:nvSpPr>
          <p:cNvPr id="38" name="椭圆 37"/>
          <p:cNvSpPr/>
          <p:nvPr/>
        </p:nvSpPr>
        <p:spPr>
          <a:xfrm>
            <a:off x="6184154" y="2610309"/>
            <a:ext cx="324018" cy="3240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8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9" name="流程图: 过程 38"/>
          <p:cNvSpPr/>
          <p:nvPr/>
        </p:nvSpPr>
        <p:spPr>
          <a:xfrm>
            <a:off x="6684026" y="3570690"/>
            <a:ext cx="1843739" cy="578395"/>
          </a:xfrm>
          <a:prstGeom prst="flowChartProcess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sz="1100" b="0" u="none" dirty="0">
                <a:latin typeface="Arial" panose="020B0604020202020204" pitchFamily="34" charset="0"/>
              </a:rPr>
              <a:t>Huawei Cloud takes over all service traffic.</a:t>
            </a:r>
          </a:p>
        </p:txBody>
      </p:sp>
      <p:sp>
        <p:nvSpPr>
          <p:cNvPr id="40" name="椭圆 39"/>
          <p:cNvSpPr/>
          <p:nvPr/>
        </p:nvSpPr>
        <p:spPr>
          <a:xfrm>
            <a:off x="6192750" y="3750015"/>
            <a:ext cx="324018" cy="3240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9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8F6D62F6-C241-4D1C-A252-A1A3C5547450}"/>
              </a:ext>
            </a:extLst>
          </p:cNvPr>
          <p:cNvSpPr/>
          <p:nvPr/>
        </p:nvSpPr>
        <p:spPr>
          <a:xfrm rot="20059531">
            <a:off x="516649" y="2374724"/>
            <a:ext cx="5166783" cy="1460163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rgbClr val="C00000"/>
                </a:solidFill>
                <a:latin typeface="Arial" panose="020B0604020202020204" pitchFamily="34" charset="0"/>
              </a:rPr>
              <a:t>Customize this slide based on customer services.</a:t>
            </a:r>
          </a:p>
        </p:txBody>
      </p:sp>
    </p:spTree>
    <p:extLst>
      <p:ext uri="{BB962C8B-B14F-4D97-AF65-F5344CB8AC3E}">
        <p14:creationId xmlns:p14="http://schemas.microsoft.com/office/powerpoint/2010/main" val="1310726416"/>
      </p:ext>
    </p:extLst>
  </p:cSld>
  <p:clrMapOvr>
    <a:masterClrMapping/>
  </p:clrMapOvr>
  <p:transition advClick="0" advTm="8000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文本框 17"/>
          <p:cNvSpPr txBox="1"/>
          <p:nvPr/>
        </p:nvSpPr>
        <p:spPr>
          <a:xfrm>
            <a:off x="480236" y="167996"/>
            <a:ext cx="10536526" cy="4616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>
            <a:defPPr>
              <a:defRPr lang="en-US"/>
            </a:defPPr>
            <a:lvl1pPr>
              <a:defRPr sz="2400" b="1" u="none">
                <a:latin typeface="Arial" panose="020B0604020202020204" pitchFamily="34" charset="0"/>
              </a:defRPr>
            </a:lvl1pPr>
          </a:lstStyle>
          <a:p>
            <a:r>
              <a:t>Rollback Process</a:t>
            </a:r>
          </a:p>
        </p:txBody>
      </p:sp>
      <p:sp>
        <p:nvSpPr>
          <p:cNvPr id="2" name="圆角矩形 1"/>
          <p:cNvSpPr/>
          <p:nvPr/>
        </p:nvSpPr>
        <p:spPr>
          <a:xfrm>
            <a:off x="1052944" y="2202873"/>
            <a:ext cx="1427019" cy="512618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>
                <a:solidFill>
                  <a:schemeClr val="tx1"/>
                </a:solidFill>
                <a:latin typeface="Arial" panose="020B0604020202020204" pitchFamily="34" charset="0"/>
              </a:rPr>
              <a:t>ELB</a:t>
            </a:r>
          </a:p>
        </p:txBody>
      </p:sp>
      <p:sp>
        <p:nvSpPr>
          <p:cNvPr id="20" name="圆角矩形 19"/>
          <p:cNvSpPr/>
          <p:nvPr/>
        </p:nvSpPr>
        <p:spPr>
          <a:xfrm>
            <a:off x="4655129" y="2189018"/>
            <a:ext cx="1385454" cy="512618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chemeClr val="tx1"/>
                </a:solidFill>
                <a:latin typeface="Arial" panose="020B0604020202020204" pitchFamily="34" charset="0"/>
              </a:rPr>
              <a:t>ELB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387927" y="1274617"/>
            <a:ext cx="2826328" cy="505690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latin typeface="Arial" panose="020B0604020202020204" pitchFamily="34" charset="0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3934690" y="1246908"/>
            <a:ext cx="2826328" cy="505690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720436" y="1288473"/>
            <a:ext cx="2092036" cy="40178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1" u="none" dirty="0">
                <a:solidFill>
                  <a:schemeClr val="tx1"/>
                </a:solidFill>
                <a:latin typeface="Arial" panose="020B0604020202020204" pitchFamily="34" charset="0"/>
              </a:rPr>
              <a:t>AWS</a:t>
            </a:r>
          </a:p>
        </p:txBody>
      </p:sp>
      <p:sp>
        <p:nvSpPr>
          <p:cNvPr id="24" name="圆角矩形 23"/>
          <p:cNvSpPr/>
          <p:nvPr/>
        </p:nvSpPr>
        <p:spPr>
          <a:xfrm>
            <a:off x="4294909" y="1260764"/>
            <a:ext cx="2092036" cy="40178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1" u="none">
                <a:solidFill>
                  <a:schemeClr val="tx1"/>
                </a:solidFill>
                <a:latin typeface="Arial" panose="020B0604020202020204" pitchFamily="34" charset="0"/>
              </a:rPr>
              <a:t>Huawei Cloud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1052943" y="3186543"/>
            <a:ext cx="1427019" cy="512618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>
                <a:solidFill>
                  <a:schemeClr val="tx1"/>
                </a:solidFill>
                <a:latin typeface="Arial" panose="020B0604020202020204" pitchFamily="34" charset="0"/>
              </a:rPr>
              <a:t>App</a:t>
            </a:r>
          </a:p>
        </p:txBody>
      </p:sp>
      <p:sp>
        <p:nvSpPr>
          <p:cNvPr id="26" name="圆角矩形 25"/>
          <p:cNvSpPr/>
          <p:nvPr/>
        </p:nvSpPr>
        <p:spPr>
          <a:xfrm>
            <a:off x="4641271" y="3172688"/>
            <a:ext cx="1427019" cy="512618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>
                <a:solidFill>
                  <a:schemeClr val="tx1"/>
                </a:solidFill>
                <a:latin typeface="Arial" panose="020B0604020202020204" pitchFamily="34" charset="0"/>
              </a:rPr>
              <a:t>App</a:t>
            </a:r>
          </a:p>
        </p:txBody>
      </p:sp>
      <p:sp>
        <p:nvSpPr>
          <p:cNvPr id="27" name="圆角矩形 26"/>
          <p:cNvSpPr/>
          <p:nvPr/>
        </p:nvSpPr>
        <p:spPr>
          <a:xfrm>
            <a:off x="1066801" y="4094020"/>
            <a:ext cx="1427019" cy="512618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chemeClr val="tx1"/>
                </a:solidFill>
                <a:latin typeface="Arial" panose="020B0604020202020204" pitchFamily="34" charset="0"/>
              </a:rPr>
              <a:t>Aurora/</a:t>
            </a:r>
          </a:p>
          <a:p>
            <a:pPr algn="ctr"/>
            <a:r>
              <a:rPr b="0" u="none" dirty="0">
                <a:solidFill>
                  <a:schemeClr val="tx1"/>
                </a:solidFill>
                <a:latin typeface="Arial" panose="020B0604020202020204" pitchFamily="34" charset="0"/>
              </a:rPr>
              <a:t>MySQL</a:t>
            </a:r>
          </a:p>
        </p:txBody>
      </p:sp>
      <p:sp>
        <p:nvSpPr>
          <p:cNvPr id="28" name="圆角矩形 27"/>
          <p:cNvSpPr/>
          <p:nvPr/>
        </p:nvSpPr>
        <p:spPr>
          <a:xfrm>
            <a:off x="4682837" y="4094020"/>
            <a:ext cx="1427019" cy="512618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>
                <a:solidFill>
                  <a:schemeClr val="tx1"/>
                </a:solidFill>
                <a:latin typeface="Arial" panose="020B0604020202020204" pitchFamily="34" charset="0"/>
              </a:rPr>
              <a:t>RDS</a:t>
            </a:r>
          </a:p>
        </p:txBody>
      </p:sp>
      <p:sp>
        <p:nvSpPr>
          <p:cNvPr id="7" name="椭圆 6"/>
          <p:cNvSpPr/>
          <p:nvPr/>
        </p:nvSpPr>
        <p:spPr>
          <a:xfrm>
            <a:off x="4767743" y="401782"/>
            <a:ext cx="1163782" cy="360218"/>
          </a:xfrm>
          <a:prstGeom prst="ellipse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chemeClr val="tx1"/>
                </a:solidFill>
                <a:latin typeface="Arial" panose="020B0604020202020204" pitchFamily="34" charset="0"/>
              </a:rPr>
              <a:t>DNS</a:t>
            </a:r>
          </a:p>
        </p:txBody>
      </p:sp>
      <p:cxnSp>
        <p:nvCxnSpPr>
          <p:cNvPr id="13" name="直接箭头连接符 12"/>
          <p:cNvCxnSpPr>
            <a:stCxn id="7" idx="4"/>
            <a:endCxn id="20" idx="0"/>
          </p:cNvCxnSpPr>
          <p:nvPr/>
        </p:nvCxnSpPr>
        <p:spPr>
          <a:xfrm flipH="1">
            <a:off x="5347856" y="762000"/>
            <a:ext cx="1778" cy="1427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110836" y="2909455"/>
            <a:ext cx="738447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124691" y="3856078"/>
            <a:ext cx="738447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>
            <a:stCxn id="28" idx="1"/>
            <a:endCxn id="27" idx="3"/>
          </p:cNvCxnSpPr>
          <p:nvPr/>
        </p:nvCxnSpPr>
        <p:spPr>
          <a:xfrm flipH="1">
            <a:off x="2493820" y="4350329"/>
            <a:ext cx="2189017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2569023" y="3858494"/>
            <a:ext cx="1995084" cy="48249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200" b="1" u="none" dirty="0">
                <a:latin typeface="Arial" panose="020B0604020202020204" pitchFamily="34" charset="0"/>
              </a:rPr>
              <a:t>DRS and </a:t>
            </a:r>
            <a:r>
              <a:rPr sz="1200" b="1" u="none" dirty="0" err="1">
                <a:latin typeface="Arial" panose="020B0604020202020204" pitchFamily="34" charset="0"/>
              </a:rPr>
              <a:t>TurboDX</a:t>
            </a:r>
            <a:r>
              <a:rPr sz="1200" b="1" u="none" dirty="0">
                <a:latin typeface="Arial" panose="020B0604020202020204" pitchFamily="34" charset="0"/>
              </a:rPr>
              <a:t> for synchronization</a:t>
            </a:r>
            <a:endParaRPr lang="en-US" sz="12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7509163" y="997525"/>
            <a:ext cx="4479636" cy="24753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sz="1600" b="1" u="none" dirty="0">
                <a:latin typeface="Arial" panose="020B0604020202020204" pitchFamily="34" charset="0"/>
              </a:rPr>
              <a:t>1. Rollback using DRS</a:t>
            </a:r>
            <a:endParaRPr lang="en-US" altLang="zh-CN" sz="16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sz="1200" dirty="0">
                <a:latin typeface="Arial" panose="020B0604020202020204" pitchFamily="34" charset="0"/>
              </a:rPr>
              <a:t>Create a DRS replication task to fully and incrementally synchronize data from </a:t>
            </a:r>
            <a:r>
              <a:rPr lang="en-US" altLang="zh-CN" sz="1200" dirty="0">
                <a:latin typeface="Arial" panose="020B0604020202020204" pitchFamily="34" charset="0"/>
              </a:rPr>
              <a:t>Huawei Cloud RDS for MySQL </a:t>
            </a:r>
            <a:r>
              <a:rPr sz="1200" dirty="0">
                <a:latin typeface="Arial" panose="020B0604020202020204" pitchFamily="34" charset="0"/>
              </a:rPr>
              <a:t>to </a:t>
            </a:r>
            <a:r>
              <a:rPr lang="en-US" altLang="zh-CN" sz="1200" dirty="0">
                <a:latin typeface="Arial" panose="020B0604020202020204" pitchFamily="34" charset="0"/>
              </a:rPr>
              <a:t>Amazon RDS for MySQL.</a:t>
            </a:r>
          </a:p>
          <a:p>
            <a:pPr marL="342900" indent="-342900">
              <a:buFont typeface="+mj-lt"/>
              <a:buAutoNum type="arabicPeriod"/>
            </a:pPr>
            <a:r>
              <a:rPr sz="1200" dirty="0">
                <a:latin typeface="Arial" panose="020B0604020202020204" pitchFamily="34" charset="0"/>
              </a:rPr>
              <a:t>If you need to roll back the migration, stop applications running on Huawei Cloud. Start the DRS task to synchronize data to </a:t>
            </a:r>
            <a:r>
              <a:rPr lang="en-US" altLang="zh-CN" sz="1200" dirty="0">
                <a:latin typeface="Arial" panose="020B0604020202020204" pitchFamily="34" charset="0"/>
              </a:rPr>
              <a:t>Amazon RDS for MySQL</a:t>
            </a:r>
            <a:r>
              <a:rPr sz="1200" dirty="0">
                <a:latin typeface="Arial" panose="020B0604020202020204" pitchFamily="34" charset="0"/>
              </a:rPr>
              <a:t>. Stop the synchronization task when data in </a:t>
            </a:r>
            <a:r>
              <a:rPr lang="en-US" sz="1200" dirty="0">
                <a:latin typeface="Arial" panose="020B0604020202020204" pitchFamily="34" charset="0"/>
              </a:rPr>
              <a:t>Amazon RDS for MySQL</a:t>
            </a:r>
            <a:r>
              <a:rPr sz="1200" dirty="0">
                <a:latin typeface="Arial" panose="020B0604020202020204" pitchFamily="34" charset="0"/>
              </a:rPr>
              <a:t> is consistent with that in </a:t>
            </a:r>
            <a:r>
              <a:rPr lang="en-US" altLang="zh-CN" sz="1200" dirty="0">
                <a:latin typeface="Arial" panose="020B0604020202020204" pitchFamily="34" charset="0"/>
              </a:rPr>
              <a:t>Huawei Cloud RDS for MySQL</a:t>
            </a:r>
            <a:r>
              <a:rPr sz="1200" dirty="0">
                <a:latin typeface="Arial" panose="020B0604020202020204" pitchFamily="34" charset="0"/>
              </a:rPr>
              <a:t>.</a:t>
            </a:r>
            <a:endParaRPr lang="en-US" altLang="zh-CN" sz="1200" dirty="0"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sz="1200" dirty="0">
                <a:latin typeface="Arial" panose="020B0604020202020204" pitchFamily="34" charset="0"/>
              </a:rPr>
              <a:t>Verify that the applications on AWS can access MySQL.</a:t>
            </a:r>
            <a:endParaRPr lang="en-US" altLang="zh-CN" sz="1200" dirty="0"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sz="1200" dirty="0">
                <a:latin typeface="Arial" panose="020B0604020202020204" pitchFamily="34" charset="0"/>
              </a:rPr>
              <a:t>Modify the DNS settings to divert service traffic to AWS.</a:t>
            </a:r>
            <a:endParaRPr lang="en-US" altLang="zh-CN" sz="1200" dirty="0">
              <a:latin typeface="Arial" panose="020B0604020202020204" pitchFamily="34" charset="0"/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7509164" y="3828473"/>
            <a:ext cx="4479636" cy="24753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sz="1600" b="1" u="none" dirty="0">
                <a:latin typeface="Arial" panose="020B0604020202020204" pitchFamily="34" charset="0"/>
              </a:rPr>
              <a:t>2. Rollback using </a:t>
            </a:r>
            <a:r>
              <a:rPr sz="1600" b="1" u="none" dirty="0" err="1">
                <a:latin typeface="Arial" panose="020B0604020202020204" pitchFamily="34" charset="0"/>
              </a:rPr>
              <a:t>TurboDX</a:t>
            </a:r>
            <a:endParaRPr lang="en-US" altLang="zh-CN" sz="16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200" dirty="0">
                <a:latin typeface="Arial" panose="020B0604020202020204" pitchFamily="34" charset="0"/>
              </a:rPr>
              <a:t>When you start migrating data </a:t>
            </a:r>
            <a:r>
              <a:rPr lang="en-US" altLang="zh-CN" sz="1200" dirty="0">
                <a:latin typeface="Arial" panose="020B0604020202020204" pitchFamily="34" charset="0"/>
              </a:rPr>
              <a:t>from Huawei Cloud RDS for MySQL</a:t>
            </a:r>
            <a:r>
              <a:rPr lang="en-US" sz="1200" dirty="0">
                <a:latin typeface="Arial" panose="020B0604020202020204" pitchFamily="34" charset="0"/>
              </a:rPr>
              <a:t>, start a synchronization </a:t>
            </a:r>
            <a:r>
              <a:rPr lang="en-US" altLang="zh-CN" sz="1200" dirty="0">
                <a:latin typeface="Arial" panose="020B0604020202020204" pitchFamily="34" charset="0"/>
              </a:rPr>
              <a:t>from it to Amazon RDS for MySQL</a:t>
            </a:r>
            <a:r>
              <a:rPr sz="1200" dirty="0">
                <a:latin typeface="Arial" panose="020B0604020202020204" pitchFamily="34" charset="0"/>
              </a:rPr>
              <a:t>.</a:t>
            </a:r>
            <a:endParaRPr lang="en-US" altLang="zh-CN" sz="1200" dirty="0">
              <a:latin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sz="1200" b="0" u="none" dirty="0">
                <a:latin typeface="Arial" panose="020B0604020202020204" pitchFamily="34" charset="0"/>
              </a:rPr>
              <a:t>If you need to roll back the migration, stop applications and data writing on Huawei Cloud and wait for </a:t>
            </a:r>
            <a:r>
              <a:rPr sz="1200" b="0" u="none" dirty="0" err="1">
                <a:latin typeface="Arial" panose="020B0604020202020204" pitchFamily="34" charset="0"/>
              </a:rPr>
              <a:t>TurboDx</a:t>
            </a:r>
            <a:r>
              <a:rPr sz="1200" b="0" u="none" dirty="0">
                <a:latin typeface="Arial" panose="020B0604020202020204" pitchFamily="34" charset="0"/>
              </a:rPr>
              <a:t> to synchronize all incremental data to AWS.</a:t>
            </a:r>
            <a:endParaRPr lang="en-US" altLang="zh-CN" sz="12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sz="1200" b="0" u="none" dirty="0">
                <a:latin typeface="Arial" panose="020B0604020202020204" pitchFamily="34" charset="0"/>
              </a:rPr>
              <a:t>When the data on AWS is consistent with that on Huawei Cloud, stop the </a:t>
            </a:r>
            <a:r>
              <a:rPr sz="1200" b="0" u="none" dirty="0" err="1">
                <a:latin typeface="Arial" panose="020B0604020202020204" pitchFamily="34" charset="0"/>
              </a:rPr>
              <a:t>TurboDX</a:t>
            </a:r>
            <a:r>
              <a:rPr sz="1200" b="0" u="none" dirty="0">
                <a:latin typeface="Arial" panose="020B0604020202020204" pitchFamily="34" charset="0"/>
              </a:rPr>
              <a:t> synchronization task.</a:t>
            </a:r>
            <a:endParaRPr lang="en-US" altLang="zh-CN" sz="12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sz="1200" b="0" u="none" dirty="0">
                <a:latin typeface="Arial" panose="020B0604020202020204" pitchFamily="34" charset="0"/>
              </a:rPr>
              <a:t>Verify that applications on AWS can access databases.</a:t>
            </a:r>
            <a:endParaRPr lang="en-US" altLang="zh-CN" sz="12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sz="1200" b="0" u="none" dirty="0">
                <a:latin typeface="Arial" panose="020B0604020202020204" pitchFamily="34" charset="0"/>
              </a:rPr>
              <a:t>Modify the DNS settings to divert service traffic to AWS.</a:t>
            </a:r>
            <a:endParaRPr lang="en-US" altLang="zh-CN" sz="1200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1066801" y="5100888"/>
            <a:ext cx="1427019" cy="512618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>
                <a:solidFill>
                  <a:schemeClr val="tx1"/>
                </a:solidFill>
                <a:latin typeface="Arial" panose="020B0604020202020204" pitchFamily="34" charset="0"/>
              </a:rPr>
              <a:t>S3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9" name="圆角矩形 28"/>
          <p:cNvSpPr/>
          <p:nvPr/>
        </p:nvSpPr>
        <p:spPr>
          <a:xfrm>
            <a:off x="4682837" y="5100888"/>
            <a:ext cx="1427019" cy="512618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chemeClr val="tx1"/>
                </a:solidFill>
                <a:latin typeface="Arial" panose="020B0604020202020204" pitchFamily="34" charset="0"/>
              </a:rPr>
              <a:t>OBS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32" name="直接箭头连接符 31"/>
          <p:cNvCxnSpPr>
            <a:stCxn id="29" idx="1"/>
            <a:endCxn id="22" idx="3"/>
          </p:cNvCxnSpPr>
          <p:nvPr/>
        </p:nvCxnSpPr>
        <p:spPr>
          <a:xfrm flipH="1">
            <a:off x="2493820" y="5357197"/>
            <a:ext cx="2189017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3181930" y="5082263"/>
            <a:ext cx="800219" cy="276999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sz="1200" b="1" u="none" dirty="0">
                <a:latin typeface="Arial" panose="020B0604020202020204" pitchFamily="34" charset="0"/>
              </a:rPr>
              <a:t>Copy</a:t>
            </a:r>
            <a:endParaRPr lang="en-US" sz="12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35" name="直接连接符 34"/>
          <p:cNvCxnSpPr/>
          <p:nvPr/>
        </p:nvCxnSpPr>
        <p:spPr>
          <a:xfrm>
            <a:off x="124691" y="4811575"/>
            <a:ext cx="738447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>
            <a:extLst>
              <a:ext uri="{FF2B5EF4-FFF2-40B4-BE49-F238E27FC236}">
                <a16:creationId xmlns:a16="http://schemas.microsoft.com/office/drawing/2014/main" id="{72C766BB-FF3B-497C-87C1-8FB75BD2B66A}"/>
              </a:ext>
            </a:extLst>
          </p:cNvPr>
          <p:cNvSpPr/>
          <p:nvPr/>
        </p:nvSpPr>
        <p:spPr>
          <a:xfrm rot="20059531">
            <a:off x="516649" y="2374724"/>
            <a:ext cx="5166783" cy="1460163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rgbClr val="C00000"/>
                </a:solidFill>
                <a:latin typeface="Arial" panose="020B0604020202020204" pitchFamily="34" charset="0"/>
              </a:rPr>
              <a:t>Customize this slide based on customer services.</a:t>
            </a:r>
          </a:p>
        </p:txBody>
      </p:sp>
    </p:spTree>
    <p:extLst>
      <p:ext uri="{BB962C8B-B14F-4D97-AF65-F5344CB8AC3E}">
        <p14:creationId xmlns:p14="http://schemas.microsoft.com/office/powerpoint/2010/main" val="1993382088"/>
      </p:ext>
    </p:extLst>
  </p:cSld>
  <p:clrMapOvr>
    <a:masterClrMapping/>
  </p:clrMapOvr>
  <p:transition advClick="0" advTm="8000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539476" y="451057"/>
            <a:ext cx="2338493" cy="52308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defTabSz="1219078"/>
            <a:r>
              <a:rPr sz="2799" b="0" u="none">
                <a:solidFill>
                  <a:prstClr val="black"/>
                </a:solidFill>
                <a:latin typeface="Arial" panose="020B0604020202020204" pitchFamily="34" charset="0"/>
              </a:rPr>
              <a:t>Project Background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855583" y="604434"/>
            <a:ext cx="3056451" cy="33846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defTabSz="1219078"/>
            <a:r>
              <a:rPr sz="1600" b="0" i="1" u="none" dirty="0">
                <a:solidFill>
                  <a:prstClr val="black"/>
                </a:solidFill>
                <a:latin typeface="Arial" panose="020B0604020202020204" pitchFamily="34" charset="0"/>
              </a:rPr>
              <a:t>Subtitle (one line)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01019" y="1472121"/>
            <a:ext cx="10145277" cy="408461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1219078"/>
            <a:r>
              <a:rPr sz="1600" b="0" u="none" dirty="0">
                <a:solidFill>
                  <a:prstClr val="black"/>
                </a:solidFill>
                <a:latin typeface="Arial" panose="020B0604020202020204" pitchFamily="34" charset="0"/>
              </a:rPr>
              <a:t>Project background/Industry introduction</a:t>
            </a:r>
            <a:r>
              <a:rPr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 (Example)</a:t>
            </a: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defTabSz="1219078"/>
            <a:r>
              <a:rPr lang="en-US"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xxx</a:t>
            </a:r>
            <a:r>
              <a:rPr lang="en-US" altLang="zh-CN" sz="1600" i="1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 deployed all of its xx services </a:t>
            </a:r>
            <a:r>
              <a:rPr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in the East China region of A3 Cloud</a:t>
            </a:r>
            <a:r>
              <a:rPr lang="en-US" altLang="zh-CN" sz="1600" i="1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 and spent over xxx dollars annually on the cloud</a:t>
            </a:r>
            <a:r>
              <a:rPr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. To reduce costs, improve the system architecture, and avoid potential competition with A3 in e-commerce services, xxx decided to migrate all services from A3 Cloud to Huawei Cloud.</a:t>
            </a: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  <a:p>
            <a:pPr defTabSz="1219078"/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defTabSz="1219078"/>
            <a:endParaRPr lang="en-US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defTabSz="1219078"/>
            <a:endParaRPr lang="en-US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defTabSz="1219078"/>
            <a:r>
              <a:rPr sz="1600" b="0" u="none" dirty="0">
                <a:solidFill>
                  <a:prstClr val="black"/>
                </a:solidFill>
                <a:latin typeface="Arial" panose="020B0604020202020204" pitchFamily="34" charset="0"/>
              </a:rPr>
              <a:t>Migration requirement analysis</a:t>
            </a:r>
            <a:r>
              <a:rPr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 (Example)</a:t>
            </a:r>
            <a:endParaRPr lang="en-US" altLang="zh-CN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341313" lvl="1" indent="-341313" defTabSz="1219078">
              <a:buFont typeface="+mj-lt"/>
              <a:buAutoNum type="alphaLcParenR"/>
            </a:pPr>
            <a:r>
              <a:rPr lang="en-US" sz="1600" i="1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The customer's IDC lease contract will expire. Migration solutions are required and the pros and cons need to be analyzed to assist in decision-making.</a:t>
            </a:r>
          </a:p>
          <a:p>
            <a:pPr marL="341313" lvl="1" indent="-341313" defTabSz="1219078">
              <a:buFont typeface="+mj-lt"/>
              <a:buAutoNum type="alphaLcParenR"/>
            </a:pPr>
            <a:r>
              <a:rPr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The call center system will also need to be migrated together with the service system.</a:t>
            </a:r>
            <a:r>
              <a:rPr sz="1600" b="0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en-US" sz="1600" i="1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A migration solution is required and the cost risks need to be evaluated to help prepare </a:t>
            </a:r>
            <a:r>
              <a:rPr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for the migration.</a:t>
            </a:r>
            <a:endParaRPr lang="en-US" altLang="zh-CN" sz="1600" i="1" dirty="0">
              <a:solidFill>
                <a:srgbClr val="1F497D">
                  <a:lumMod val="60000"/>
                  <a:lumOff val="40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</a:endParaRPr>
          </a:p>
          <a:p>
            <a:pPr marL="341313" lvl="1" indent="-341313" defTabSz="1219078">
              <a:buFont typeface="+mj-lt"/>
              <a:buAutoNum type="alphaLcParenR"/>
            </a:pPr>
            <a:r>
              <a:rPr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The IDC equipment is outdated and </a:t>
            </a:r>
            <a:r>
              <a:rPr lang="en-US"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has </a:t>
            </a:r>
            <a:r>
              <a:rPr sz="1600" b="0" i="1" u="none" dirty="0">
                <a:solidFill>
                  <a:srgbClr val="1F497D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many known issues. A new system architecture with DR design is required to address these problems.</a:t>
            </a:r>
            <a:endParaRPr lang="en-US" sz="1600" i="1" dirty="0">
              <a:solidFill>
                <a:srgbClr val="1F497D">
                  <a:lumMod val="60000"/>
                  <a:lumOff val="40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defTabSz="1219078"/>
            <a:endParaRPr lang="en-US" sz="1600" dirty="0">
              <a:solidFill>
                <a:prstClr val="black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98499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80236" y="167996"/>
            <a:ext cx="10536526" cy="46166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sz="2400" b="1" u="none" dirty="0">
                <a:latin typeface="Arial" panose="020B0604020202020204" pitchFamily="34" charset="0"/>
              </a:rPr>
              <a:t>Original Architecture</a:t>
            </a:r>
          </a:p>
        </p:txBody>
      </p:sp>
      <p:sp>
        <p:nvSpPr>
          <p:cNvPr id="4" name="矩形 3"/>
          <p:cNvSpPr/>
          <p:nvPr/>
        </p:nvSpPr>
        <p:spPr>
          <a:xfrm>
            <a:off x="1727702" y="816282"/>
            <a:ext cx="8226286" cy="53949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Autofit/>
          </a:bodyPr>
          <a:lstStyle/>
          <a:p>
            <a:pPr algn="ctr"/>
            <a:endParaRPr lang="zh-CN" altLang="en-US" sz="1050">
              <a:latin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27702" y="816281"/>
            <a:ext cx="8238744" cy="5794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>
            <a:noAutofit/>
          </a:bodyPr>
          <a:lstStyle/>
          <a:p>
            <a:pPr algn="ctr"/>
            <a:endParaRPr lang="zh-CN" altLang="en-US" sz="1050">
              <a:latin typeface="Arial" panose="020B0604020202020204" pitchFamily="34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2742686" y="816282"/>
            <a:ext cx="0" cy="579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3919214" y="816282"/>
            <a:ext cx="0" cy="579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5342630" y="816282"/>
            <a:ext cx="0" cy="579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6638030" y="816281"/>
            <a:ext cx="0" cy="57948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7827512" y="816281"/>
            <a:ext cx="0" cy="579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8881358" y="816282"/>
            <a:ext cx="0" cy="579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1727702" y="3935002"/>
            <a:ext cx="8238744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800486" y="943119"/>
            <a:ext cx="877824" cy="276999"/>
          </a:xfrm>
          <a:prstGeom prst="rect">
            <a:avLst/>
          </a:prstGeom>
          <a:noFill/>
        </p:spPr>
        <p:txBody>
          <a:bodyPr wrap="square" lIns="0" rIns="0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User/System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951477" y="943119"/>
            <a:ext cx="877824" cy="276999"/>
          </a:xfrm>
          <a:prstGeom prst="rect">
            <a:avLst/>
          </a:prstGeom>
          <a:noFill/>
        </p:spPr>
        <p:txBody>
          <a:bodyPr wrap="square" lIns="0" rIns="0" rtlCol="0" anchor="ctr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External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182867" y="943119"/>
            <a:ext cx="877824" cy="276999"/>
          </a:xfrm>
          <a:prstGeom prst="rect">
            <a:avLst/>
          </a:prstGeom>
          <a:noFill/>
        </p:spPr>
        <p:txBody>
          <a:bodyPr wrap="square" lIns="0" rIns="0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Access Layer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568183" y="943119"/>
            <a:ext cx="877824" cy="276999"/>
          </a:xfrm>
          <a:prstGeom prst="rect">
            <a:avLst/>
          </a:prstGeom>
          <a:noFill/>
        </p:spPr>
        <p:txBody>
          <a:bodyPr wrap="square" lIns="0" rIns="0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Web/App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667368" y="943119"/>
            <a:ext cx="1215389" cy="276999"/>
          </a:xfrm>
          <a:prstGeom prst="rect">
            <a:avLst/>
          </a:prstGeom>
          <a:noFill/>
        </p:spPr>
        <p:txBody>
          <a:bodyPr wrap="square" lIns="0" rIns="0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Cache/</a:t>
            </a:r>
            <a:br>
              <a:rPr lang="en-US" sz="1050" b="1" u="none" dirty="0">
                <a:latin typeface="Arial" panose="020B0604020202020204" pitchFamily="34" charset="0"/>
              </a:rPr>
            </a:br>
            <a:r>
              <a:rPr sz="1050" b="1" u="none" dirty="0">
                <a:latin typeface="Arial" panose="020B0604020202020204" pitchFamily="34" charset="0"/>
              </a:rPr>
              <a:t>Middleware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7867273" y="943119"/>
            <a:ext cx="984003" cy="276999"/>
          </a:xfrm>
          <a:prstGeom prst="rect">
            <a:avLst/>
          </a:prstGeom>
          <a:noFill/>
        </p:spPr>
        <p:txBody>
          <a:bodyPr wrap="square" lIns="0" rIns="0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Database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907059" y="943119"/>
            <a:ext cx="1068194" cy="276999"/>
          </a:xfrm>
          <a:prstGeom prst="rect">
            <a:avLst/>
          </a:prstGeom>
          <a:noFill/>
        </p:spPr>
        <p:txBody>
          <a:bodyPr wrap="square" lIns="0" rIns="0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Object Storage</a:t>
            </a:r>
          </a:p>
        </p:txBody>
      </p:sp>
      <p:cxnSp>
        <p:nvCxnSpPr>
          <p:cNvPr id="21" name="直接连接符 20"/>
          <p:cNvCxnSpPr/>
          <p:nvPr/>
        </p:nvCxnSpPr>
        <p:spPr>
          <a:xfrm>
            <a:off x="9966446" y="860966"/>
            <a:ext cx="0" cy="5559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图片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0086" y="1761730"/>
            <a:ext cx="554546" cy="444631"/>
          </a:xfrm>
          <a:prstGeom prst="rect">
            <a:avLst/>
          </a:prstGeom>
        </p:spPr>
      </p:pic>
      <p:sp>
        <p:nvSpPr>
          <p:cNvPr id="23" name="文本框 22"/>
          <p:cNvSpPr txBox="1"/>
          <p:nvPr/>
        </p:nvSpPr>
        <p:spPr>
          <a:xfrm>
            <a:off x="1730285" y="2154753"/>
            <a:ext cx="604194" cy="228925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Client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4302207" y="1722962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34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35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36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37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220450" y="2139884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9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50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51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52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</p:grpSp>
      <p:sp>
        <p:nvSpPr>
          <p:cNvPr id="74" name="文本框 73"/>
          <p:cNvSpPr txBox="1"/>
          <p:nvPr/>
        </p:nvSpPr>
        <p:spPr>
          <a:xfrm>
            <a:off x="4039666" y="2138611"/>
            <a:ext cx="1004515" cy="276999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ELB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cxnSp>
        <p:nvCxnSpPr>
          <p:cNvPr id="81" name="直接箭头连接符 80"/>
          <p:cNvCxnSpPr>
            <a:stCxn id="37" idx="6"/>
            <a:endCxn id="148" idx="3"/>
          </p:cNvCxnSpPr>
          <p:nvPr/>
        </p:nvCxnSpPr>
        <p:spPr>
          <a:xfrm>
            <a:off x="4823412" y="1960520"/>
            <a:ext cx="979966" cy="56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文本框 81"/>
          <p:cNvSpPr txBox="1"/>
          <p:nvPr/>
        </p:nvSpPr>
        <p:spPr>
          <a:xfrm>
            <a:off x="5381623" y="3512885"/>
            <a:ext cx="1215464" cy="461665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00" b="1" u="none" dirty="0">
                <a:latin typeface="Arial" panose="020B0604020202020204" pitchFamily="34" charset="0"/>
              </a:rPr>
              <a:t>k8s application service (XX nodes)</a:t>
            </a:r>
          </a:p>
        </p:txBody>
      </p:sp>
      <p:grpSp>
        <p:nvGrpSpPr>
          <p:cNvPr id="85" name="组合 84"/>
          <p:cNvGrpSpPr/>
          <p:nvPr/>
        </p:nvGrpSpPr>
        <p:grpSpPr>
          <a:xfrm>
            <a:off x="5701805" y="2366044"/>
            <a:ext cx="661415" cy="1151817"/>
            <a:chOff x="4045462" y="1467902"/>
            <a:chExt cx="661415" cy="1544606"/>
          </a:xfrm>
        </p:grpSpPr>
        <p:grpSp>
          <p:nvGrpSpPr>
            <p:cNvPr id="87" name="组合 86"/>
            <p:cNvGrpSpPr/>
            <p:nvPr/>
          </p:nvGrpSpPr>
          <p:grpSpPr>
            <a:xfrm>
              <a:off x="4108398" y="1767115"/>
              <a:ext cx="521205" cy="380092"/>
              <a:chOff x="6526205" y="143068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94" name="Oval 5"/>
              <p:cNvSpPr>
                <a:spLocks noChangeArrowheads="1"/>
              </p:cNvSpPr>
              <p:nvPr/>
            </p:nvSpPr>
            <p:spPr bwMode="auto">
              <a:xfrm>
                <a:off x="6958444" y="366080"/>
                <a:ext cx="58904" cy="77416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95" name="Freeform 6"/>
              <p:cNvSpPr/>
              <p:nvPr/>
            </p:nvSpPr>
            <p:spPr bwMode="auto">
              <a:xfrm>
                <a:off x="6693498" y="550219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96" name="Freeform 7"/>
              <p:cNvSpPr>
                <a:spLocks noEditPoints="1"/>
              </p:cNvSpPr>
              <p:nvPr/>
            </p:nvSpPr>
            <p:spPr bwMode="auto">
              <a:xfrm>
                <a:off x="6679140" y="339834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97" name="Freeform 8"/>
              <p:cNvSpPr>
                <a:spLocks noEditPoints="1"/>
              </p:cNvSpPr>
              <p:nvPr/>
            </p:nvSpPr>
            <p:spPr bwMode="auto">
              <a:xfrm>
                <a:off x="6526205" y="143068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8" name="组合 87"/>
            <p:cNvGrpSpPr/>
            <p:nvPr/>
          </p:nvGrpSpPr>
          <p:grpSpPr>
            <a:xfrm>
              <a:off x="4122421" y="247816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90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91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92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93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9" name="圆角矩形 88"/>
            <p:cNvSpPr/>
            <p:nvPr/>
          </p:nvSpPr>
          <p:spPr>
            <a:xfrm>
              <a:off x="4045462" y="1467902"/>
              <a:ext cx="661415" cy="1544606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>
              <a:noAutofit/>
            </a:bodyPr>
            <a:lstStyle/>
            <a:p>
              <a:pPr algn="ctr"/>
              <a:endParaRPr lang="zh-CN" altLang="en-US" sz="1050">
                <a:latin typeface="Arial" panose="020B0604020202020204" pitchFamily="34" charset="0"/>
              </a:endParaRPr>
            </a:p>
          </p:txBody>
        </p:sp>
      </p:grpSp>
      <p:grpSp>
        <p:nvGrpSpPr>
          <p:cNvPr id="106" name="组合 105"/>
          <p:cNvGrpSpPr/>
          <p:nvPr/>
        </p:nvGrpSpPr>
        <p:grpSpPr>
          <a:xfrm>
            <a:off x="6977887" y="1600999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108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109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110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</p:grpSp>
      <p:cxnSp>
        <p:nvCxnSpPr>
          <p:cNvPr id="111" name="直接箭头连接符 110"/>
          <p:cNvCxnSpPr>
            <a:endCxn id="110" idx="10"/>
          </p:cNvCxnSpPr>
          <p:nvPr/>
        </p:nvCxnSpPr>
        <p:spPr>
          <a:xfrm flipV="1">
            <a:off x="6363220" y="1838557"/>
            <a:ext cx="638358" cy="6950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本框 111"/>
          <p:cNvSpPr txBox="1"/>
          <p:nvPr/>
        </p:nvSpPr>
        <p:spPr>
          <a:xfrm>
            <a:off x="6591647" y="2024038"/>
            <a:ext cx="1337010" cy="461665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Redis</a:t>
            </a:r>
            <a:r>
              <a:rPr lang="en-US" altLang="zh-CN" sz="1050" b="1" dirty="0">
                <a:latin typeface="Arial" panose="020B0604020202020204" pitchFamily="34" charset="0"/>
                <a:ea typeface="华文楷体" panose="02010600040101010101" pitchFamily="2" charset="-122"/>
              </a:rPr>
              <a:t> c</a:t>
            </a:r>
            <a:r>
              <a:rPr sz="1050" b="1" u="none" dirty="0">
                <a:latin typeface="Arial" panose="020B0604020202020204" pitchFamily="34" charset="0"/>
              </a:rPr>
              <a:t>ache (X nodes)</a:t>
            </a:r>
          </a:p>
        </p:txBody>
      </p:sp>
      <p:sp>
        <p:nvSpPr>
          <p:cNvPr id="123" name="文本框 122"/>
          <p:cNvSpPr txBox="1"/>
          <p:nvPr/>
        </p:nvSpPr>
        <p:spPr>
          <a:xfrm>
            <a:off x="8063094" y="3385989"/>
            <a:ext cx="623724" cy="43088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MySQL (X nodes)</a:t>
            </a:r>
          </a:p>
        </p:txBody>
      </p:sp>
      <p:cxnSp>
        <p:nvCxnSpPr>
          <p:cNvPr id="128" name="直接箭头连接符 127"/>
          <p:cNvCxnSpPr>
            <a:stCxn id="22" idx="3"/>
            <a:endCxn id="37" idx="3"/>
          </p:cNvCxnSpPr>
          <p:nvPr/>
        </p:nvCxnSpPr>
        <p:spPr>
          <a:xfrm flipV="1">
            <a:off x="2294632" y="1960520"/>
            <a:ext cx="2007575" cy="235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文本框 166"/>
          <p:cNvSpPr txBox="1"/>
          <p:nvPr/>
        </p:nvSpPr>
        <p:spPr>
          <a:xfrm>
            <a:off x="9156169" y="2561020"/>
            <a:ext cx="1004515" cy="276999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S3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grpSp>
        <p:nvGrpSpPr>
          <p:cNvPr id="210" name="组合 209"/>
          <p:cNvGrpSpPr/>
          <p:nvPr/>
        </p:nvGrpSpPr>
        <p:grpSpPr>
          <a:xfrm>
            <a:off x="4301278" y="4392024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211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212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213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214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</p:grpSp>
      <p:grpSp>
        <p:nvGrpSpPr>
          <p:cNvPr id="215" name="组合 214"/>
          <p:cNvGrpSpPr/>
          <p:nvPr/>
        </p:nvGrpSpPr>
        <p:grpSpPr>
          <a:xfrm>
            <a:off x="9219521" y="4808946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216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217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218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219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</p:grpSp>
      <p:sp>
        <p:nvSpPr>
          <p:cNvPr id="220" name="文本框 219"/>
          <p:cNvSpPr txBox="1"/>
          <p:nvPr/>
        </p:nvSpPr>
        <p:spPr>
          <a:xfrm>
            <a:off x="4038737" y="4807673"/>
            <a:ext cx="1004515" cy="276999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ELB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cxnSp>
        <p:nvCxnSpPr>
          <p:cNvPr id="221" name="直接箭头连接符 220"/>
          <p:cNvCxnSpPr>
            <a:stCxn id="214" idx="6"/>
            <a:endCxn id="194" idx="3"/>
          </p:cNvCxnSpPr>
          <p:nvPr/>
        </p:nvCxnSpPr>
        <p:spPr>
          <a:xfrm>
            <a:off x="4822483" y="4629582"/>
            <a:ext cx="921789" cy="525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文本框 221"/>
          <p:cNvSpPr txBox="1"/>
          <p:nvPr/>
        </p:nvSpPr>
        <p:spPr>
          <a:xfrm>
            <a:off x="5373016" y="6231855"/>
            <a:ext cx="1215464" cy="381541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00" b="1" u="none" dirty="0">
                <a:latin typeface="Arial" panose="020B0604020202020204" pitchFamily="34" charset="0"/>
              </a:rPr>
              <a:t>k8s application service (XX nodes)</a:t>
            </a:r>
          </a:p>
        </p:txBody>
      </p:sp>
      <p:grpSp>
        <p:nvGrpSpPr>
          <p:cNvPr id="240" name="组合 239"/>
          <p:cNvGrpSpPr/>
          <p:nvPr/>
        </p:nvGrpSpPr>
        <p:grpSpPr>
          <a:xfrm>
            <a:off x="7013595" y="4216806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241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242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243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244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</p:grpSp>
      <p:cxnSp>
        <p:nvCxnSpPr>
          <p:cNvPr id="245" name="直接箭头连接符 244"/>
          <p:cNvCxnSpPr>
            <a:endCxn id="244" idx="10"/>
          </p:cNvCxnSpPr>
          <p:nvPr/>
        </p:nvCxnSpPr>
        <p:spPr>
          <a:xfrm flipV="1">
            <a:off x="6277798" y="4454364"/>
            <a:ext cx="759488" cy="6584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文本框 245"/>
          <p:cNvSpPr txBox="1"/>
          <p:nvPr/>
        </p:nvSpPr>
        <p:spPr>
          <a:xfrm>
            <a:off x="6622803" y="4611376"/>
            <a:ext cx="1337010" cy="461665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Redis</a:t>
            </a:r>
            <a:r>
              <a:rPr lang="en-US" altLang="zh-CN" sz="1050" b="1" u="none" dirty="0">
                <a:latin typeface="Arial" panose="020B0604020202020204" pitchFamily="34" charset="0"/>
                <a:ea typeface="华文楷体" panose="02010600040101010101" pitchFamily="2" charset="-122"/>
              </a:rPr>
              <a:t> </a:t>
            </a:r>
            <a:r>
              <a:rPr lang="en-US" sz="1050" b="1" dirty="0">
                <a:latin typeface="Arial" panose="020B0604020202020204" pitchFamily="34" charset="0"/>
              </a:rPr>
              <a:t>c</a:t>
            </a:r>
            <a:r>
              <a:rPr sz="1050" b="1" u="none" dirty="0">
                <a:latin typeface="Arial" panose="020B0604020202020204" pitchFamily="34" charset="0"/>
              </a:rPr>
              <a:t>ache (X nodes)</a:t>
            </a:r>
          </a:p>
        </p:txBody>
      </p:sp>
      <p:cxnSp>
        <p:nvCxnSpPr>
          <p:cNvPr id="247" name="直接箭头连接符 246"/>
          <p:cNvCxnSpPr>
            <a:stCxn id="23" idx="2"/>
            <a:endCxn id="214" idx="3"/>
          </p:cNvCxnSpPr>
          <p:nvPr/>
        </p:nvCxnSpPr>
        <p:spPr>
          <a:xfrm>
            <a:off x="2032382" y="2383678"/>
            <a:ext cx="2268896" cy="22459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文本框 271"/>
          <p:cNvSpPr txBox="1"/>
          <p:nvPr/>
        </p:nvSpPr>
        <p:spPr>
          <a:xfrm>
            <a:off x="9140800" y="5199498"/>
            <a:ext cx="1004515" cy="276999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S3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cxnSp>
        <p:nvCxnSpPr>
          <p:cNvPr id="282" name="肘形连接符 281"/>
          <p:cNvCxnSpPr/>
          <p:nvPr/>
        </p:nvCxnSpPr>
        <p:spPr>
          <a:xfrm flipV="1">
            <a:off x="6336042" y="2561020"/>
            <a:ext cx="3116618" cy="276999"/>
          </a:xfrm>
          <a:prstGeom prst="bentConnector4">
            <a:avLst>
              <a:gd name="adj1" fmla="val 8380"/>
              <a:gd name="adj2" fmla="val -36271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肘形连接符 282"/>
          <p:cNvCxnSpPr/>
          <p:nvPr/>
        </p:nvCxnSpPr>
        <p:spPr>
          <a:xfrm flipV="1">
            <a:off x="6356511" y="5264012"/>
            <a:ext cx="3116618" cy="276999"/>
          </a:xfrm>
          <a:prstGeom prst="bentConnector4">
            <a:avLst>
              <a:gd name="adj1" fmla="val 7491"/>
              <a:gd name="adj2" fmla="val -340455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接箭头连接符 283"/>
          <p:cNvCxnSpPr/>
          <p:nvPr/>
        </p:nvCxnSpPr>
        <p:spPr>
          <a:xfrm>
            <a:off x="6315332" y="2693063"/>
            <a:ext cx="17090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直接箭头连接符 284"/>
          <p:cNvCxnSpPr/>
          <p:nvPr/>
        </p:nvCxnSpPr>
        <p:spPr>
          <a:xfrm>
            <a:off x="6328402" y="5306761"/>
            <a:ext cx="17090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6" name="组合 285"/>
          <p:cNvGrpSpPr/>
          <p:nvPr/>
        </p:nvGrpSpPr>
        <p:grpSpPr>
          <a:xfrm>
            <a:off x="8050014" y="1865731"/>
            <a:ext cx="661415" cy="1544606"/>
            <a:chOff x="4045462" y="1467902"/>
            <a:chExt cx="661415" cy="1544606"/>
          </a:xfrm>
        </p:grpSpPr>
        <p:grpSp>
          <p:nvGrpSpPr>
            <p:cNvPr id="287" name="组合 286"/>
            <p:cNvGrpSpPr/>
            <p:nvPr/>
          </p:nvGrpSpPr>
          <p:grpSpPr>
            <a:xfrm>
              <a:off x="4109681" y="158897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99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00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01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02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88" name="组合 287"/>
            <p:cNvGrpSpPr/>
            <p:nvPr/>
          </p:nvGrpSpPr>
          <p:grpSpPr>
            <a:xfrm>
              <a:off x="4107172" y="2021995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95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296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297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298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89" name="组合 288"/>
            <p:cNvGrpSpPr/>
            <p:nvPr/>
          </p:nvGrpSpPr>
          <p:grpSpPr>
            <a:xfrm>
              <a:off x="4122421" y="247816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91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292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293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294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90" name="圆角矩形 289"/>
            <p:cNvSpPr/>
            <p:nvPr/>
          </p:nvSpPr>
          <p:spPr>
            <a:xfrm>
              <a:off x="4045462" y="1467902"/>
              <a:ext cx="661415" cy="1544606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>
              <a:noAutofit/>
            </a:bodyPr>
            <a:lstStyle/>
            <a:p>
              <a:pPr algn="ctr"/>
              <a:endParaRPr lang="zh-CN" altLang="en-US" sz="1050">
                <a:latin typeface="Arial" panose="020B0604020202020204" pitchFamily="34" charset="0"/>
              </a:endParaRPr>
            </a:p>
          </p:txBody>
        </p:sp>
      </p:grpSp>
      <p:grpSp>
        <p:nvGrpSpPr>
          <p:cNvPr id="303" name="组合 302"/>
          <p:cNvGrpSpPr/>
          <p:nvPr/>
        </p:nvGrpSpPr>
        <p:grpSpPr>
          <a:xfrm>
            <a:off x="8048586" y="4411343"/>
            <a:ext cx="661415" cy="1544606"/>
            <a:chOff x="4045462" y="1467902"/>
            <a:chExt cx="661415" cy="1544606"/>
          </a:xfrm>
        </p:grpSpPr>
        <p:grpSp>
          <p:nvGrpSpPr>
            <p:cNvPr id="304" name="组合 303"/>
            <p:cNvGrpSpPr/>
            <p:nvPr/>
          </p:nvGrpSpPr>
          <p:grpSpPr>
            <a:xfrm>
              <a:off x="4109681" y="158897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6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17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18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19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5" name="组合 304"/>
            <p:cNvGrpSpPr/>
            <p:nvPr/>
          </p:nvGrpSpPr>
          <p:grpSpPr>
            <a:xfrm>
              <a:off x="4107172" y="2021995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2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13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14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15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6" name="组合 305"/>
            <p:cNvGrpSpPr/>
            <p:nvPr/>
          </p:nvGrpSpPr>
          <p:grpSpPr>
            <a:xfrm>
              <a:off x="4122421" y="247816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08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09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10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311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7" name="圆角矩形 306"/>
            <p:cNvSpPr/>
            <p:nvPr/>
          </p:nvSpPr>
          <p:spPr>
            <a:xfrm>
              <a:off x="4045462" y="1467902"/>
              <a:ext cx="661415" cy="1544606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>
              <a:noAutofit/>
            </a:bodyPr>
            <a:lstStyle/>
            <a:p>
              <a:pPr algn="ctr"/>
              <a:endParaRPr lang="zh-CN" altLang="en-US" sz="1050">
                <a:latin typeface="Arial" panose="020B0604020202020204" pitchFamily="34" charset="0"/>
              </a:endParaRPr>
            </a:p>
          </p:txBody>
        </p:sp>
      </p:grpSp>
      <p:grpSp>
        <p:nvGrpSpPr>
          <p:cNvPr id="144" name="组合 143"/>
          <p:cNvGrpSpPr/>
          <p:nvPr/>
        </p:nvGrpSpPr>
        <p:grpSpPr>
          <a:xfrm>
            <a:off x="5803378" y="1728588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45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146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147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148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</p:grpSp>
      <p:cxnSp>
        <p:nvCxnSpPr>
          <p:cNvPr id="29" name="直接箭头连接符 28"/>
          <p:cNvCxnSpPr>
            <a:endCxn id="89" idx="0"/>
          </p:cNvCxnSpPr>
          <p:nvPr/>
        </p:nvCxnSpPr>
        <p:spPr>
          <a:xfrm flipH="1">
            <a:off x="6032513" y="2109137"/>
            <a:ext cx="6853" cy="2569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8" name="组合 177"/>
          <p:cNvGrpSpPr/>
          <p:nvPr/>
        </p:nvGrpSpPr>
        <p:grpSpPr>
          <a:xfrm>
            <a:off x="5642699" y="5082030"/>
            <a:ext cx="661415" cy="1151817"/>
            <a:chOff x="4045462" y="1467902"/>
            <a:chExt cx="661415" cy="1544606"/>
          </a:xfrm>
        </p:grpSpPr>
        <p:grpSp>
          <p:nvGrpSpPr>
            <p:cNvPr id="179" name="组合 178"/>
            <p:cNvGrpSpPr/>
            <p:nvPr/>
          </p:nvGrpSpPr>
          <p:grpSpPr>
            <a:xfrm>
              <a:off x="4108398" y="1767115"/>
              <a:ext cx="521205" cy="380092"/>
              <a:chOff x="6526205" y="143068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86" name="Oval 5"/>
              <p:cNvSpPr>
                <a:spLocks noChangeArrowheads="1"/>
              </p:cNvSpPr>
              <p:nvPr/>
            </p:nvSpPr>
            <p:spPr bwMode="auto">
              <a:xfrm>
                <a:off x="6958444" y="366080"/>
                <a:ext cx="58904" cy="77416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187" name="Freeform 6"/>
              <p:cNvSpPr/>
              <p:nvPr/>
            </p:nvSpPr>
            <p:spPr bwMode="auto">
              <a:xfrm>
                <a:off x="6693498" y="550219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188" name="Freeform 7"/>
              <p:cNvSpPr>
                <a:spLocks noEditPoints="1"/>
              </p:cNvSpPr>
              <p:nvPr/>
            </p:nvSpPr>
            <p:spPr bwMode="auto">
              <a:xfrm>
                <a:off x="6679140" y="339834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189" name="Freeform 8"/>
              <p:cNvSpPr>
                <a:spLocks noEditPoints="1"/>
              </p:cNvSpPr>
              <p:nvPr/>
            </p:nvSpPr>
            <p:spPr bwMode="auto">
              <a:xfrm>
                <a:off x="6526205" y="143068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80" name="组合 179"/>
            <p:cNvGrpSpPr/>
            <p:nvPr/>
          </p:nvGrpSpPr>
          <p:grpSpPr>
            <a:xfrm>
              <a:off x="4122421" y="247816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82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183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184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  <p:sp>
            <p:nvSpPr>
              <p:cNvPr id="185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0" tIns="45720" rIns="0" bIns="45720" numCol="1" anchor="t" anchorCtr="0" compatLnSpc="1">
                <a:noAutofit/>
              </a:bodyPr>
              <a:lstStyle/>
              <a:p>
                <a:pPr algn="ctr"/>
                <a:endParaRPr lang="en-US" sz="105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81" name="圆角矩形 180"/>
            <p:cNvSpPr/>
            <p:nvPr/>
          </p:nvSpPr>
          <p:spPr>
            <a:xfrm>
              <a:off x="4045462" y="1467902"/>
              <a:ext cx="661415" cy="1544606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>
              <a:noAutofit/>
            </a:bodyPr>
            <a:lstStyle/>
            <a:p>
              <a:pPr algn="ctr"/>
              <a:endParaRPr lang="zh-CN" altLang="en-US" sz="1050">
                <a:latin typeface="Arial" panose="020B0604020202020204" pitchFamily="34" charset="0"/>
              </a:endParaRPr>
            </a:p>
          </p:txBody>
        </p:sp>
      </p:grpSp>
      <p:grpSp>
        <p:nvGrpSpPr>
          <p:cNvPr id="190" name="组合 189"/>
          <p:cNvGrpSpPr/>
          <p:nvPr/>
        </p:nvGrpSpPr>
        <p:grpSpPr>
          <a:xfrm>
            <a:off x="5744272" y="4444574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91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192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193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  <p:sp>
          <p:nvSpPr>
            <p:cNvPr id="194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0" tIns="45720" rIns="0" bIns="45720" numCol="1" anchor="t" anchorCtr="0" compatLnSpc="1">
              <a:noAutofit/>
            </a:bodyPr>
            <a:lstStyle/>
            <a:p>
              <a:pPr algn="ctr"/>
              <a:endParaRPr lang="en-US" sz="1050">
                <a:latin typeface="Arial" panose="020B0604020202020204" pitchFamily="34" charset="0"/>
              </a:endParaRPr>
            </a:p>
          </p:txBody>
        </p:sp>
      </p:grpSp>
      <p:cxnSp>
        <p:nvCxnSpPr>
          <p:cNvPr id="195" name="直接箭头连接符 194"/>
          <p:cNvCxnSpPr>
            <a:endCxn id="181" idx="0"/>
          </p:cNvCxnSpPr>
          <p:nvPr/>
        </p:nvCxnSpPr>
        <p:spPr>
          <a:xfrm flipH="1">
            <a:off x="5973407" y="4825123"/>
            <a:ext cx="6853" cy="2569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文本框 252"/>
          <p:cNvSpPr txBox="1"/>
          <p:nvPr/>
        </p:nvSpPr>
        <p:spPr>
          <a:xfrm>
            <a:off x="5462152" y="1176326"/>
            <a:ext cx="1190310" cy="534158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endParaRPr lang="en-US" altLang="zh-CN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  <a:p>
            <a:pPr algn="ctr"/>
            <a:r>
              <a:rPr sz="1050" b="1" u="none" dirty="0">
                <a:latin typeface="Arial" panose="020B0604020202020204" pitchFamily="34" charset="0"/>
              </a:rPr>
              <a:t>Nginx reverse proxy (X nodes)</a:t>
            </a:r>
          </a:p>
        </p:txBody>
      </p:sp>
      <p:sp>
        <p:nvSpPr>
          <p:cNvPr id="254" name="文本框 253"/>
          <p:cNvSpPr txBox="1"/>
          <p:nvPr/>
        </p:nvSpPr>
        <p:spPr>
          <a:xfrm>
            <a:off x="5524603" y="3847901"/>
            <a:ext cx="1004515" cy="485598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endParaRPr lang="en-US" altLang="zh-CN" sz="100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  <a:p>
            <a:pPr algn="ctr"/>
            <a:r>
              <a:rPr sz="1000" b="1" u="none" dirty="0">
                <a:latin typeface="Arial" panose="020B0604020202020204" pitchFamily="34" charset="0"/>
              </a:rPr>
              <a:t>Nginx reverse proxy (X nodes)</a:t>
            </a:r>
          </a:p>
        </p:txBody>
      </p:sp>
      <p:sp>
        <p:nvSpPr>
          <p:cNvPr id="255" name="文本框 254"/>
          <p:cNvSpPr txBox="1"/>
          <p:nvPr/>
        </p:nvSpPr>
        <p:spPr>
          <a:xfrm>
            <a:off x="7811328" y="6017304"/>
            <a:ext cx="1104967" cy="600164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00" b="1" u="none" dirty="0">
                <a:latin typeface="Arial" panose="020B0604020202020204" pitchFamily="34" charset="0"/>
              </a:rPr>
              <a:t>MySQL/Aurora-MySQL (X nodes)</a:t>
            </a:r>
          </a:p>
        </p:txBody>
      </p:sp>
      <p:sp>
        <p:nvSpPr>
          <p:cNvPr id="256" name="文本框 255"/>
          <p:cNvSpPr txBox="1"/>
          <p:nvPr/>
        </p:nvSpPr>
        <p:spPr>
          <a:xfrm>
            <a:off x="9764943" y="2368390"/>
            <a:ext cx="1004515" cy="276999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Region A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sp>
        <p:nvSpPr>
          <p:cNvPr id="149" name="文本框 148"/>
          <p:cNvSpPr txBox="1"/>
          <p:nvPr/>
        </p:nvSpPr>
        <p:spPr>
          <a:xfrm>
            <a:off x="9806230" y="5244183"/>
            <a:ext cx="1004515" cy="276999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Region B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sp>
        <p:nvSpPr>
          <p:cNvPr id="153" name="矩形 152"/>
          <p:cNvSpPr/>
          <p:nvPr/>
        </p:nvSpPr>
        <p:spPr>
          <a:xfrm rot="20059531">
            <a:off x="516649" y="2374724"/>
            <a:ext cx="5166783" cy="1460163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rgbClr val="C00000"/>
                </a:solidFill>
                <a:latin typeface="Arial" panose="020B0604020202020204" pitchFamily="34" charset="0"/>
              </a:rPr>
              <a:t>Customize this slide based on customer services.</a:t>
            </a:r>
          </a:p>
        </p:txBody>
      </p:sp>
    </p:spTree>
    <p:extLst>
      <p:ext uri="{BB962C8B-B14F-4D97-AF65-F5344CB8AC3E}">
        <p14:creationId xmlns:p14="http://schemas.microsoft.com/office/powerpoint/2010/main" val="1773267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80235" y="167996"/>
            <a:ext cx="10536526" cy="4616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>
            <a:defPPr>
              <a:defRPr lang="en-US"/>
            </a:defPPr>
            <a:lvl1pPr>
              <a:defRPr sz="2400" b="1" u="none">
                <a:latin typeface="Arial" panose="020B0604020202020204" pitchFamily="34" charset="0"/>
              </a:defRPr>
            </a:lvl1pPr>
          </a:lstStyle>
          <a:p>
            <a:r>
              <a:t>New Architecture</a:t>
            </a:r>
          </a:p>
        </p:txBody>
      </p:sp>
      <p:sp>
        <p:nvSpPr>
          <p:cNvPr id="4" name="矩形 3"/>
          <p:cNvSpPr/>
          <p:nvPr/>
        </p:nvSpPr>
        <p:spPr>
          <a:xfrm>
            <a:off x="1727702" y="816282"/>
            <a:ext cx="8226286" cy="53949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zh-CN" altLang="en-US" sz="1400">
              <a:latin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727702" y="816281"/>
            <a:ext cx="8238744" cy="5794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zh-CN" altLang="en-US" sz="1400">
              <a:latin typeface="Arial" panose="020B0604020202020204" pitchFamily="34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2742686" y="816282"/>
            <a:ext cx="0" cy="579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3919214" y="816282"/>
            <a:ext cx="0" cy="579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5342630" y="816282"/>
            <a:ext cx="0" cy="579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6638030" y="816281"/>
            <a:ext cx="0" cy="57948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7827512" y="816281"/>
            <a:ext cx="0" cy="5796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8881358" y="816282"/>
            <a:ext cx="0" cy="57948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1727702" y="3935002"/>
            <a:ext cx="8238744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665775" y="940982"/>
            <a:ext cx="1168384" cy="27699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User/System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951477" y="940982"/>
            <a:ext cx="877824" cy="27699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External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037587" y="940982"/>
            <a:ext cx="1168384" cy="27699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Access Layer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568183" y="940982"/>
            <a:ext cx="877824" cy="27699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Web/app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722613" y="940982"/>
            <a:ext cx="1104899" cy="27699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Cache/</a:t>
            </a:r>
            <a:br>
              <a:rPr lang="en-US" sz="1050" b="1" u="none" dirty="0">
                <a:latin typeface="Arial" panose="020B0604020202020204" pitchFamily="34" charset="0"/>
              </a:rPr>
            </a:br>
            <a:r>
              <a:rPr sz="1050" b="1" u="none" dirty="0">
                <a:latin typeface="Arial" panose="020B0604020202020204" pitchFamily="34" charset="0"/>
              </a:rPr>
              <a:t>Middleware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7902764" y="940982"/>
            <a:ext cx="894548" cy="27699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Database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844414" y="940982"/>
            <a:ext cx="1175013" cy="27699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Object Storage</a:t>
            </a:r>
          </a:p>
        </p:txBody>
      </p:sp>
      <p:cxnSp>
        <p:nvCxnSpPr>
          <p:cNvPr id="21" name="直接连接符 20"/>
          <p:cNvCxnSpPr/>
          <p:nvPr/>
        </p:nvCxnSpPr>
        <p:spPr>
          <a:xfrm>
            <a:off x="9966446" y="860966"/>
            <a:ext cx="0" cy="5559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图片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0086" y="1761730"/>
            <a:ext cx="554546" cy="444631"/>
          </a:xfrm>
          <a:prstGeom prst="rect">
            <a:avLst/>
          </a:prstGeom>
        </p:spPr>
      </p:pic>
      <p:sp>
        <p:nvSpPr>
          <p:cNvPr id="23" name="文本框 22"/>
          <p:cNvSpPr txBox="1"/>
          <p:nvPr/>
        </p:nvSpPr>
        <p:spPr>
          <a:xfrm>
            <a:off x="1591438" y="2139649"/>
            <a:ext cx="881743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Client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4302207" y="1722962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34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35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36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37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220450" y="2139884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9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50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51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52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</p:grpSp>
      <p:sp>
        <p:nvSpPr>
          <p:cNvPr id="74" name="文本框 73"/>
          <p:cNvSpPr txBox="1"/>
          <p:nvPr/>
        </p:nvSpPr>
        <p:spPr>
          <a:xfrm>
            <a:off x="4039666" y="2138611"/>
            <a:ext cx="1004515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ELB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cxnSp>
        <p:nvCxnSpPr>
          <p:cNvPr id="81" name="直接箭头连接符 80"/>
          <p:cNvCxnSpPr>
            <a:stCxn id="37" idx="6"/>
            <a:endCxn id="148" idx="3"/>
          </p:cNvCxnSpPr>
          <p:nvPr/>
        </p:nvCxnSpPr>
        <p:spPr>
          <a:xfrm>
            <a:off x="4823412" y="1960520"/>
            <a:ext cx="979966" cy="56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文本框 81"/>
          <p:cNvSpPr txBox="1"/>
          <p:nvPr/>
        </p:nvSpPr>
        <p:spPr>
          <a:xfrm>
            <a:off x="5255332" y="3512885"/>
            <a:ext cx="1470711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k8s application service (XX nodes)</a:t>
            </a:r>
          </a:p>
        </p:txBody>
      </p:sp>
      <p:grpSp>
        <p:nvGrpSpPr>
          <p:cNvPr id="85" name="组合 84"/>
          <p:cNvGrpSpPr/>
          <p:nvPr/>
        </p:nvGrpSpPr>
        <p:grpSpPr>
          <a:xfrm>
            <a:off x="5701805" y="2366044"/>
            <a:ext cx="661415" cy="1151817"/>
            <a:chOff x="4045462" y="1467902"/>
            <a:chExt cx="661415" cy="1544606"/>
          </a:xfrm>
        </p:grpSpPr>
        <p:grpSp>
          <p:nvGrpSpPr>
            <p:cNvPr id="87" name="组合 86"/>
            <p:cNvGrpSpPr/>
            <p:nvPr/>
          </p:nvGrpSpPr>
          <p:grpSpPr>
            <a:xfrm>
              <a:off x="4108398" y="1767115"/>
              <a:ext cx="521205" cy="380092"/>
              <a:chOff x="6526205" y="143068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94" name="Oval 5"/>
              <p:cNvSpPr>
                <a:spLocks noChangeArrowheads="1"/>
              </p:cNvSpPr>
              <p:nvPr/>
            </p:nvSpPr>
            <p:spPr bwMode="auto">
              <a:xfrm>
                <a:off x="6958444" y="366080"/>
                <a:ext cx="58904" cy="77416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95" name="Freeform 6"/>
              <p:cNvSpPr/>
              <p:nvPr/>
            </p:nvSpPr>
            <p:spPr bwMode="auto">
              <a:xfrm>
                <a:off x="6693498" y="550219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96" name="Freeform 7"/>
              <p:cNvSpPr>
                <a:spLocks noEditPoints="1"/>
              </p:cNvSpPr>
              <p:nvPr/>
            </p:nvSpPr>
            <p:spPr bwMode="auto">
              <a:xfrm>
                <a:off x="6679140" y="339834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97" name="Freeform 8"/>
              <p:cNvSpPr>
                <a:spLocks noEditPoints="1"/>
              </p:cNvSpPr>
              <p:nvPr/>
            </p:nvSpPr>
            <p:spPr bwMode="auto">
              <a:xfrm>
                <a:off x="6526205" y="143068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8" name="组合 87"/>
            <p:cNvGrpSpPr/>
            <p:nvPr/>
          </p:nvGrpSpPr>
          <p:grpSpPr>
            <a:xfrm>
              <a:off x="4122421" y="247816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90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91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92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93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9" name="圆角矩形 88"/>
            <p:cNvSpPr/>
            <p:nvPr/>
          </p:nvSpPr>
          <p:spPr>
            <a:xfrm>
              <a:off x="4045462" y="1467902"/>
              <a:ext cx="661415" cy="1544606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zh-CN" altLang="en-US" sz="1400">
                <a:latin typeface="Arial" panose="020B0604020202020204" pitchFamily="34" charset="0"/>
              </a:endParaRPr>
            </a:p>
          </p:txBody>
        </p:sp>
      </p:grpSp>
      <p:grpSp>
        <p:nvGrpSpPr>
          <p:cNvPr id="106" name="组合 105"/>
          <p:cNvGrpSpPr/>
          <p:nvPr/>
        </p:nvGrpSpPr>
        <p:grpSpPr>
          <a:xfrm>
            <a:off x="6977887" y="1600999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108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109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110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</p:grpSp>
      <p:cxnSp>
        <p:nvCxnSpPr>
          <p:cNvPr id="111" name="直接箭头连接符 110"/>
          <p:cNvCxnSpPr>
            <a:endCxn id="110" idx="10"/>
          </p:cNvCxnSpPr>
          <p:nvPr/>
        </p:nvCxnSpPr>
        <p:spPr>
          <a:xfrm flipV="1">
            <a:off x="6363220" y="1838557"/>
            <a:ext cx="638358" cy="6950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文本框 111"/>
          <p:cNvSpPr txBox="1"/>
          <p:nvPr/>
        </p:nvSpPr>
        <p:spPr>
          <a:xfrm>
            <a:off x="6610119" y="2027148"/>
            <a:ext cx="133701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Redis</a:t>
            </a:r>
            <a:r>
              <a:rPr lang="en-US" altLang="zh-CN" sz="1050" b="1" u="none" dirty="0">
                <a:latin typeface="Arial" panose="020B0604020202020204" pitchFamily="34" charset="0"/>
                <a:ea typeface="华文楷体" panose="02010600040101010101" pitchFamily="2" charset="-122"/>
              </a:rPr>
              <a:t> </a:t>
            </a:r>
            <a:r>
              <a:rPr lang="en-US" sz="1050" b="1" dirty="0">
                <a:latin typeface="Arial" panose="020B0604020202020204" pitchFamily="34" charset="0"/>
              </a:rPr>
              <a:t>c</a:t>
            </a:r>
            <a:r>
              <a:rPr sz="1050" b="1" u="none" dirty="0">
                <a:latin typeface="Arial" panose="020B0604020202020204" pitchFamily="34" charset="0"/>
              </a:rPr>
              <a:t>ache (X nodes)</a:t>
            </a:r>
          </a:p>
        </p:txBody>
      </p:sp>
      <p:sp>
        <p:nvSpPr>
          <p:cNvPr id="123" name="文本框 122"/>
          <p:cNvSpPr txBox="1"/>
          <p:nvPr/>
        </p:nvSpPr>
        <p:spPr>
          <a:xfrm>
            <a:off x="7697659" y="3442075"/>
            <a:ext cx="1337010" cy="3386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RDS for MySQL (X nodes)</a:t>
            </a:r>
          </a:p>
        </p:txBody>
      </p:sp>
      <p:cxnSp>
        <p:nvCxnSpPr>
          <p:cNvPr id="128" name="直接箭头连接符 127"/>
          <p:cNvCxnSpPr>
            <a:stCxn id="22" idx="3"/>
            <a:endCxn id="37" idx="3"/>
          </p:cNvCxnSpPr>
          <p:nvPr/>
        </p:nvCxnSpPr>
        <p:spPr>
          <a:xfrm flipV="1">
            <a:off x="2294632" y="1960520"/>
            <a:ext cx="2007575" cy="235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文本框 166"/>
          <p:cNvSpPr txBox="1"/>
          <p:nvPr/>
        </p:nvSpPr>
        <p:spPr>
          <a:xfrm>
            <a:off x="9156169" y="2561020"/>
            <a:ext cx="1004515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OBS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grpSp>
        <p:nvGrpSpPr>
          <p:cNvPr id="210" name="组合 209"/>
          <p:cNvGrpSpPr/>
          <p:nvPr/>
        </p:nvGrpSpPr>
        <p:grpSpPr>
          <a:xfrm>
            <a:off x="4301278" y="4392024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211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212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213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214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</p:grpSp>
      <p:grpSp>
        <p:nvGrpSpPr>
          <p:cNvPr id="215" name="组合 214"/>
          <p:cNvGrpSpPr/>
          <p:nvPr/>
        </p:nvGrpSpPr>
        <p:grpSpPr>
          <a:xfrm>
            <a:off x="9219521" y="4808946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216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217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218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219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</p:grpSp>
      <p:sp>
        <p:nvSpPr>
          <p:cNvPr id="220" name="文本框 219"/>
          <p:cNvSpPr txBox="1"/>
          <p:nvPr/>
        </p:nvSpPr>
        <p:spPr>
          <a:xfrm>
            <a:off x="4038737" y="4807673"/>
            <a:ext cx="1004515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ELB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cxnSp>
        <p:nvCxnSpPr>
          <p:cNvPr id="221" name="直接箭头连接符 220"/>
          <p:cNvCxnSpPr>
            <a:stCxn id="214" idx="6"/>
            <a:endCxn id="194" idx="3"/>
          </p:cNvCxnSpPr>
          <p:nvPr/>
        </p:nvCxnSpPr>
        <p:spPr>
          <a:xfrm>
            <a:off x="4822483" y="4629582"/>
            <a:ext cx="921789" cy="525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文本框 221"/>
          <p:cNvSpPr txBox="1"/>
          <p:nvPr/>
        </p:nvSpPr>
        <p:spPr>
          <a:xfrm>
            <a:off x="5246725" y="6218169"/>
            <a:ext cx="1470711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k8s application service (XX nodes)</a:t>
            </a:r>
          </a:p>
        </p:txBody>
      </p:sp>
      <p:grpSp>
        <p:nvGrpSpPr>
          <p:cNvPr id="240" name="组合 239"/>
          <p:cNvGrpSpPr/>
          <p:nvPr/>
        </p:nvGrpSpPr>
        <p:grpSpPr>
          <a:xfrm>
            <a:off x="7013595" y="4216806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241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242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243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244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</p:grpSp>
      <p:cxnSp>
        <p:nvCxnSpPr>
          <p:cNvPr id="245" name="直接箭头连接符 244"/>
          <p:cNvCxnSpPr>
            <a:endCxn id="244" idx="10"/>
          </p:cNvCxnSpPr>
          <p:nvPr/>
        </p:nvCxnSpPr>
        <p:spPr>
          <a:xfrm flipV="1">
            <a:off x="6277798" y="4454364"/>
            <a:ext cx="759488" cy="6584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文本框 245"/>
          <p:cNvSpPr txBox="1"/>
          <p:nvPr/>
        </p:nvSpPr>
        <p:spPr>
          <a:xfrm>
            <a:off x="6624497" y="4615292"/>
            <a:ext cx="1337010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Redis</a:t>
            </a:r>
            <a:r>
              <a:rPr lang="en-US" altLang="zh-CN" sz="1050" b="1" u="none" dirty="0">
                <a:latin typeface="Arial" panose="020B0604020202020204" pitchFamily="34" charset="0"/>
                <a:ea typeface="华文楷体" panose="02010600040101010101" pitchFamily="2" charset="-122"/>
              </a:rPr>
              <a:t> </a:t>
            </a:r>
            <a:r>
              <a:rPr lang="en-US" sz="1050" b="1" dirty="0">
                <a:latin typeface="Arial" panose="020B0604020202020204" pitchFamily="34" charset="0"/>
              </a:rPr>
              <a:t>c</a:t>
            </a:r>
            <a:r>
              <a:rPr sz="1050" b="1" u="none" dirty="0">
                <a:latin typeface="Arial" panose="020B0604020202020204" pitchFamily="34" charset="0"/>
              </a:rPr>
              <a:t>ache (X nodes)</a:t>
            </a:r>
          </a:p>
        </p:txBody>
      </p:sp>
      <p:cxnSp>
        <p:nvCxnSpPr>
          <p:cNvPr id="247" name="直接箭头连接符 246"/>
          <p:cNvCxnSpPr>
            <a:stCxn id="23" idx="2"/>
            <a:endCxn id="214" idx="3"/>
          </p:cNvCxnSpPr>
          <p:nvPr/>
        </p:nvCxnSpPr>
        <p:spPr>
          <a:xfrm>
            <a:off x="2032310" y="2416648"/>
            <a:ext cx="2268968" cy="22129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文本框 271"/>
          <p:cNvSpPr txBox="1"/>
          <p:nvPr/>
        </p:nvSpPr>
        <p:spPr>
          <a:xfrm>
            <a:off x="9403506" y="5199498"/>
            <a:ext cx="567022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OBS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sp>
        <p:nvSpPr>
          <p:cNvPr id="276" name="文本框 275"/>
          <p:cNvSpPr txBox="1"/>
          <p:nvPr/>
        </p:nvSpPr>
        <p:spPr>
          <a:xfrm>
            <a:off x="7728770" y="5954720"/>
            <a:ext cx="1267297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RDS for MySQL (X nodes)</a:t>
            </a:r>
          </a:p>
        </p:txBody>
      </p:sp>
      <p:cxnSp>
        <p:nvCxnSpPr>
          <p:cNvPr id="282" name="肘形连接符 281"/>
          <p:cNvCxnSpPr/>
          <p:nvPr/>
        </p:nvCxnSpPr>
        <p:spPr>
          <a:xfrm flipV="1">
            <a:off x="6336042" y="2561020"/>
            <a:ext cx="3116618" cy="276999"/>
          </a:xfrm>
          <a:prstGeom prst="bentConnector4">
            <a:avLst>
              <a:gd name="adj1" fmla="val 8266"/>
              <a:gd name="adj2" fmla="val -36271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肘形连接符 282"/>
          <p:cNvCxnSpPr/>
          <p:nvPr/>
        </p:nvCxnSpPr>
        <p:spPr>
          <a:xfrm flipV="1">
            <a:off x="6356511" y="5264012"/>
            <a:ext cx="3116618" cy="276999"/>
          </a:xfrm>
          <a:prstGeom prst="bentConnector4">
            <a:avLst>
              <a:gd name="adj1" fmla="val 7702"/>
              <a:gd name="adj2" fmla="val -340455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接箭头连接符 283"/>
          <p:cNvCxnSpPr/>
          <p:nvPr/>
        </p:nvCxnSpPr>
        <p:spPr>
          <a:xfrm>
            <a:off x="6315332" y="2693063"/>
            <a:ext cx="17090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直接箭头连接符 284"/>
          <p:cNvCxnSpPr/>
          <p:nvPr/>
        </p:nvCxnSpPr>
        <p:spPr>
          <a:xfrm>
            <a:off x="6328402" y="5306761"/>
            <a:ext cx="17090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6" name="组合 285"/>
          <p:cNvGrpSpPr/>
          <p:nvPr/>
        </p:nvGrpSpPr>
        <p:grpSpPr>
          <a:xfrm>
            <a:off x="8050014" y="1865731"/>
            <a:ext cx="661415" cy="1544606"/>
            <a:chOff x="4045462" y="1467902"/>
            <a:chExt cx="661415" cy="1544606"/>
          </a:xfrm>
        </p:grpSpPr>
        <p:grpSp>
          <p:nvGrpSpPr>
            <p:cNvPr id="287" name="组合 286"/>
            <p:cNvGrpSpPr/>
            <p:nvPr/>
          </p:nvGrpSpPr>
          <p:grpSpPr>
            <a:xfrm>
              <a:off x="4109681" y="158897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99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0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1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2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88" name="组合 287"/>
            <p:cNvGrpSpPr/>
            <p:nvPr/>
          </p:nvGrpSpPr>
          <p:grpSpPr>
            <a:xfrm>
              <a:off x="4107172" y="2021995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95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296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297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298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289" name="组合 288"/>
            <p:cNvGrpSpPr/>
            <p:nvPr/>
          </p:nvGrpSpPr>
          <p:grpSpPr>
            <a:xfrm>
              <a:off x="4122421" y="247816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291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292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293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294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90" name="圆角矩形 289"/>
            <p:cNvSpPr/>
            <p:nvPr/>
          </p:nvSpPr>
          <p:spPr>
            <a:xfrm>
              <a:off x="4045462" y="1467902"/>
              <a:ext cx="661415" cy="1544606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zh-CN" altLang="en-US" sz="1400">
                <a:latin typeface="Arial" panose="020B0604020202020204" pitchFamily="34" charset="0"/>
              </a:endParaRPr>
            </a:p>
          </p:txBody>
        </p:sp>
      </p:grpSp>
      <p:grpSp>
        <p:nvGrpSpPr>
          <p:cNvPr id="303" name="组合 302"/>
          <p:cNvGrpSpPr/>
          <p:nvPr/>
        </p:nvGrpSpPr>
        <p:grpSpPr>
          <a:xfrm>
            <a:off x="8048586" y="4411343"/>
            <a:ext cx="661415" cy="1544606"/>
            <a:chOff x="4045462" y="1467902"/>
            <a:chExt cx="661415" cy="1544606"/>
          </a:xfrm>
        </p:grpSpPr>
        <p:grpSp>
          <p:nvGrpSpPr>
            <p:cNvPr id="304" name="组合 303"/>
            <p:cNvGrpSpPr/>
            <p:nvPr/>
          </p:nvGrpSpPr>
          <p:grpSpPr>
            <a:xfrm>
              <a:off x="4109681" y="158897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6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7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8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9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5" name="组合 304"/>
            <p:cNvGrpSpPr/>
            <p:nvPr/>
          </p:nvGrpSpPr>
          <p:grpSpPr>
            <a:xfrm>
              <a:off x="4107172" y="2021995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12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3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4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5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306" name="组合 305"/>
            <p:cNvGrpSpPr/>
            <p:nvPr/>
          </p:nvGrpSpPr>
          <p:grpSpPr>
            <a:xfrm>
              <a:off x="4122421" y="247816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08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09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0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311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307" name="圆角矩形 306"/>
            <p:cNvSpPr/>
            <p:nvPr/>
          </p:nvSpPr>
          <p:spPr>
            <a:xfrm>
              <a:off x="4045462" y="1467902"/>
              <a:ext cx="661415" cy="1544606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zh-CN" altLang="en-US" sz="1400">
                <a:latin typeface="Arial" panose="020B0604020202020204" pitchFamily="34" charset="0"/>
              </a:endParaRPr>
            </a:p>
          </p:txBody>
        </p:sp>
      </p:grpSp>
      <p:grpSp>
        <p:nvGrpSpPr>
          <p:cNvPr id="144" name="组合 143"/>
          <p:cNvGrpSpPr/>
          <p:nvPr/>
        </p:nvGrpSpPr>
        <p:grpSpPr>
          <a:xfrm>
            <a:off x="5803378" y="1728588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45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146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147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148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</p:grpSp>
      <p:cxnSp>
        <p:nvCxnSpPr>
          <p:cNvPr id="29" name="直接箭头连接符 28"/>
          <p:cNvCxnSpPr>
            <a:endCxn id="89" idx="0"/>
          </p:cNvCxnSpPr>
          <p:nvPr/>
        </p:nvCxnSpPr>
        <p:spPr>
          <a:xfrm flipH="1">
            <a:off x="6032513" y="2109137"/>
            <a:ext cx="6853" cy="2569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8" name="组合 177"/>
          <p:cNvGrpSpPr/>
          <p:nvPr/>
        </p:nvGrpSpPr>
        <p:grpSpPr>
          <a:xfrm>
            <a:off x="5642699" y="5082030"/>
            <a:ext cx="661415" cy="1151817"/>
            <a:chOff x="4045462" y="1467902"/>
            <a:chExt cx="661415" cy="1544606"/>
          </a:xfrm>
        </p:grpSpPr>
        <p:grpSp>
          <p:nvGrpSpPr>
            <p:cNvPr id="179" name="组合 178"/>
            <p:cNvGrpSpPr/>
            <p:nvPr/>
          </p:nvGrpSpPr>
          <p:grpSpPr>
            <a:xfrm>
              <a:off x="4108398" y="1767115"/>
              <a:ext cx="521205" cy="380092"/>
              <a:chOff x="6526205" y="143068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86" name="Oval 5"/>
              <p:cNvSpPr>
                <a:spLocks noChangeArrowheads="1"/>
              </p:cNvSpPr>
              <p:nvPr/>
            </p:nvSpPr>
            <p:spPr bwMode="auto">
              <a:xfrm>
                <a:off x="6958444" y="366080"/>
                <a:ext cx="58904" cy="77416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87" name="Freeform 6"/>
              <p:cNvSpPr/>
              <p:nvPr/>
            </p:nvSpPr>
            <p:spPr bwMode="auto">
              <a:xfrm>
                <a:off x="6693498" y="550219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88" name="Freeform 7"/>
              <p:cNvSpPr>
                <a:spLocks noEditPoints="1"/>
              </p:cNvSpPr>
              <p:nvPr/>
            </p:nvSpPr>
            <p:spPr bwMode="auto">
              <a:xfrm>
                <a:off x="6679140" y="339834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89" name="Freeform 8"/>
              <p:cNvSpPr>
                <a:spLocks noEditPoints="1"/>
              </p:cNvSpPr>
              <p:nvPr/>
            </p:nvSpPr>
            <p:spPr bwMode="auto">
              <a:xfrm>
                <a:off x="6526205" y="143068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80" name="组合 179"/>
            <p:cNvGrpSpPr/>
            <p:nvPr/>
          </p:nvGrpSpPr>
          <p:grpSpPr>
            <a:xfrm>
              <a:off x="4122421" y="2478169"/>
              <a:ext cx="521205" cy="380092"/>
              <a:chOff x="6524625" y="473075"/>
              <a:chExt cx="671513" cy="492125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182" name="Oval 5"/>
              <p:cNvSpPr>
                <a:spLocks noChangeArrowheads="1"/>
              </p:cNvSpPr>
              <p:nvPr/>
            </p:nvSpPr>
            <p:spPr bwMode="auto">
              <a:xfrm>
                <a:off x="6951663" y="735013"/>
                <a:ext cx="46038" cy="4603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83" name="Freeform 6"/>
              <p:cNvSpPr/>
              <p:nvPr/>
            </p:nvSpPr>
            <p:spPr bwMode="auto">
              <a:xfrm>
                <a:off x="6692900" y="873125"/>
                <a:ext cx="323850" cy="14288"/>
              </a:xfrm>
              <a:custGeom>
                <a:avLst/>
                <a:gdLst>
                  <a:gd name="T0" fmla="*/ 83 w 85"/>
                  <a:gd name="T1" fmla="*/ 0 h 4"/>
                  <a:gd name="T2" fmla="*/ 2 w 85"/>
                  <a:gd name="T3" fmla="*/ 0 h 4"/>
                  <a:gd name="T4" fmla="*/ 0 w 85"/>
                  <a:gd name="T5" fmla="*/ 2 h 4"/>
                  <a:gd name="T6" fmla="*/ 2 w 85"/>
                  <a:gd name="T7" fmla="*/ 4 h 4"/>
                  <a:gd name="T8" fmla="*/ 83 w 85"/>
                  <a:gd name="T9" fmla="*/ 4 h 4"/>
                  <a:gd name="T10" fmla="*/ 85 w 85"/>
                  <a:gd name="T11" fmla="*/ 2 h 4"/>
                  <a:gd name="T12" fmla="*/ 83 w 8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5" h="4">
                    <a:moveTo>
                      <a:pt x="83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83" y="4"/>
                      <a:pt x="83" y="4"/>
                      <a:pt x="83" y="4"/>
                    </a:cubicBezTo>
                    <a:cubicBezTo>
                      <a:pt x="85" y="4"/>
                      <a:pt x="85" y="3"/>
                      <a:pt x="85" y="2"/>
                    </a:cubicBezTo>
                    <a:cubicBezTo>
                      <a:pt x="85" y="1"/>
                      <a:pt x="85" y="0"/>
                      <a:pt x="83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84" name="Freeform 7"/>
              <p:cNvSpPr>
                <a:spLocks noEditPoints="1"/>
              </p:cNvSpPr>
              <p:nvPr/>
            </p:nvSpPr>
            <p:spPr bwMode="auto">
              <a:xfrm>
                <a:off x="6678613" y="687388"/>
                <a:ext cx="365125" cy="139700"/>
              </a:xfrm>
              <a:custGeom>
                <a:avLst/>
                <a:gdLst>
                  <a:gd name="T0" fmla="*/ 78 w 96"/>
                  <a:gd name="T1" fmla="*/ 0 h 36"/>
                  <a:gd name="T2" fmla="*/ 18 w 96"/>
                  <a:gd name="T3" fmla="*/ 0 h 36"/>
                  <a:gd name="T4" fmla="*/ 0 w 96"/>
                  <a:gd name="T5" fmla="*/ 18 h 36"/>
                  <a:gd name="T6" fmla="*/ 18 w 96"/>
                  <a:gd name="T7" fmla="*/ 36 h 36"/>
                  <a:gd name="T8" fmla="*/ 78 w 96"/>
                  <a:gd name="T9" fmla="*/ 36 h 36"/>
                  <a:gd name="T10" fmla="*/ 96 w 96"/>
                  <a:gd name="T11" fmla="*/ 18 h 36"/>
                  <a:gd name="T12" fmla="*/ 78 w 96"/>
                  <a:gd name="T13" fmla="*/ 0 h 36"/>
                  <a:gd name="T14" fmla="*/ 78 w 96"/>
                  <a:gd name="T15" fmla="*/ 32 h 36"/>
                  <a:gd name="T16" fmla="*/ 18 w 96"/>
                  <a:gd name="T17" fmla="*/ 32 h 36"/>
                  <a:gd name="T18" fmla="*/ 4 w 96"/>
                  <a:gd name="T19" fmla="*/ 18 h 36"/>
                  <a:gd name="T20" fmla="*/ 18 w 96"/>
                  <a:gd name="T21" fmla="*/ 4 h 36"/>
                  <a:gd name="T22" fmla="*/ 78 w 96"/>
                  <a:gd name="T23" fmla="*/ 4 h 36"/>
                  <a:gd name="T24" fmla="*/ 92 w 96"/>
                  <a:gd name="T25" fmla="*/ 18 h 36"/>
                  <a:gd name="T26" fmla="*/ 78 w 96"/>
                  <a:gd name="T27" fmla="*/ 32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6" h="36">
                    <a:moveTo>
                      <a:pt x="78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28"/>
                      <a:pt x="8" y="36"/>
                      <a:pt x="1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88" y="36"/>
                      <a:pt x="96" y="28"/>
                      <a:pt x="96" y="18"/>
                    </a:cubicBezTo>
                    <a:cubicBezTo>
                      <a:pt x="96" y="8"/>
                      <a:pt x="88" y="0"/>
                      <a:pt x="78" y="0"/>
                    </a:cubicBezTo>
                    <a:close/>
                    <a:moveTo>
                      <a:pt x="78" y="32"/>
                    </a:moveTo>
                    <a:cubicBezTo>
                      <a:pt x="18" y="32"/>
                      <a:pt x="18" y="32"/>
                      <a:pt x="18" y="32"/>
                    </a:cubicBezTo>
                    <a:cubicBezTo>
                      <a:pt x="10" y="32"/>
                      <a:pt x="4" y="26"/>
                      <a:pt x="4" y="18"/>
                    </a:cubicBezTo>
                    <a:cubicBezTo>
                      <a:pt x="4" y="10"/>
                      <a:pt x="10" y="4"/>
                      <a:pt x="18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6" y="4"/>
                      <a:pt x="92" y="10"/>
                      <a:pt x="92" y="18"/>
                    </a:cubicBezTo>
                    <a:cubicBezTo>
                      <a:pt x="92" y="26"/>
                      <a:pt x="86" y="32"/>
                      <a:pt x="78" y="3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85" name="Freeform 8"/>
              <p:cNvSpPr>
                <a:spLocks noEditPoints="1"/>
              </p:cNvSpPr>
              <p:nvPr/>
            </p:nvSpPr>
            <p:spPr bwMode="auto">
              <a:xfrm>
                <a:off x="6524625" y="473075"/>
                <a:ext cx="671513" cy="492125"/>
              </a:xfrm>
              <a:custGeom>
                <a:avLst/>
                <a:gdLst>
                  <a:gd name="T0" fmla="*/ 133 w 176"/>
                  <a:gd name="T1" fmla="*/ 32 h 128"/>
                  <a:gd name="T2" fmla="*/ 88 w 176"/>
                  <a:gd name="T3" fmla="*/ 0 h 128"/>
                  <a:gd name="T4" fmla="*/ 43 w 176"/>
                  <a:gd name="T5" fmla="*/ 32 h 128"/>
                  <a:gd name="T6" fmla="*/ 0 w 176"/>
                  <a:gd name="T7" fmla="*/ 80 h 128"/>
                  <a:gd name="T8" fmla="*/ 48 w 176"/>
                  <a:gd name="T9" fmla="*/ 128 h 128"/>
                  <a:gd name="T10" fmla="*/ 128 w 176"/>
                  <a:gd name="T11" fmla="*/ 128 h 128"/>
                  <a:gd name="T12" fmla="*/ 176 w 176"/>
                  <a:gd name="T13" fmla="*/ 80 h 128"/>
                  <a:gd name="T14" fmla="*/ 133 w 176"/>
                  <a:gd name="T15" fmla="*/ 32 h 128"/>
                  <a:gd name="T16" fmla="*/ 128 w 176"/>
                  <a:gd name="T17" fmla="*/ 120 h 128"/>
                  <a:gd name="T18" fmla="*/ 48 w 176"/>
                  <a:gd name="T19" fmla="*/ 120 h 128"/>
                  <a:gd name="T20" fmla="*/ 8 w 176"/>
                  <a:gd name="T21" fmla="*/ 80 h 128"/>
                  <a:gd name="T22" fmla="*/ 44 w 176"/>
                  <a:gd name="T23" fmla="*/ 40 h 128"/>
                  <a:gd name="T24" fmla="*/ 50 w 176"/>
                  <a:gd name="T25" fmla="*/ 35 h 128"/>
                  <a:gd name="T26" fmla="*/ 88 w 176"/>
                  <a:gd name="T27" fmla="*/ 8 h 128"/>
                  <a:gd name="T28" fmla="*/ 126 w 176"/>
                  <a:gd name="T29" fmla="*/ 35 h 128"/>
                  <a:gd name="T30" fmla="*/ 133 w 176"/>
                  <a:gd name="T31" fmla="*/ 40 h 128"/>
                  <a:gd name="T32" fmla="*/ 168 w 176"/>
                  <a:gd name="T33" fmla="*/ 80 h 128"/>
                  <a:gd name="T34" fmla="*/ 128 w 176"/>
                  <a:gd name="T35" fmla="*/ 12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76" h="128">
                    <a:moveTo>
                      <a:pt x="133" y="32"/>
                    </a:moveTo>
                    <a:cubicBezTo>
                      <a:pt x="127" y="14"/>
                      <a:pt x="109" y="0"/>
                      <a:pt x="88" y="0"/>
                    </a:cubicBezTo>
                    <a:cubicBezTo>
                      <a:pt x="67" y="0"/>
                      <a:pt x="49" y="14"/>
                      <a:pt x="43" y="32"/>
                    </a:cubicBezTo>
                    <a:cubicBezTo>
                      <a:pt x="19" y="35"/>
                      <a:pt x="0" y="55"/>
                      <a:pt x="0" y="80"/>
                    </a:cubicBezTo>
                    <a:cubicBezTo>
                      <a:pt x="0" y="107"/>
                      <a:pt x="22" y="128"/>
                      <a:pt x="48" y="128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55" y="128"/>
                      <a:pt x="176" y="107"/>
                      <a:pt x="176" y="80"/>
                    </a:cubicBezTo>
                    <a:cubicBezTo>
                      <a:pt x="176" y="55"/>
                      <a:pt x="157" y="35"/>
                      <a:pt x="133" y="32"/>
                    </a:cubicBezTo>
                    <a:close/>
                    <a:moveTo>
                      <a:pt x="128" y="120"/>
                    </a:moveTo>
                    <a:cubicBezTo>
                      <a:pt x="48" y="120"/>
                      <a:pt x="48" y="120"/>
                      <a:pt x="48" y="120"/>
                    </a:cubicBezTo>
                    <a:cubicBezTo>
                      <a:pt x="26" y="120"/>
                      <a:pt x="8" y="102"/>
                      <a:pt x="8" y="80"/>
                    </a:cubicBezTo>
                    <a:cubicBezTo>
                      <a:pt x="8" y="60"/>
                      <a:pt x="23" y="43"/>
                      <a:pt x="44" y="40"/>
                    </a:cubicBezTo>
                    <a:cubicBezTo>
                      <a:pt x="47" y="40"/>
                      <a:pt x="49" y="38"/>
                      <a:pt x="50" y="35"/>
                    </a:cubicBezTo>
                    <a:cubicBezTo>
                      <a:pt x="56" y="19"/>
                      <a:pt x="71" y="8"/>
                      <a:pt x="88" y="8"/>
                    </a:cubicBezTo>
                    <a:cubicBezTo>
                      <a:pt x="105" y="8"/>
                      <a:pt x="120" y="19"/>
                      <a:pt x="126" y="35"/>
                    </a:cubicBezTo>
                    <a:cubicBezTo>
                      <a:pt x="127" y="38"/>
                      <a:pt x="129" y="40"/>
                      <a:pt x="133" y="40"/>
                    </a:cubicBezTo>
                    <a:cubicBezTo>
                      <a:pt x="153" y="43"/>
                      <a:pt x="168" y="60"/>
                      <a:pt x="168" y="80"/>
                    </a:cubicBezTo>
                    <a:cubicBezTo>
                      <a:pt x="168" y="102"/>
                      <a:pt x="150" y="120"/>
                      <a:pt x="128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algn="ctr"/>
                <a:endParaRPr lang="en-US" sz="1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81" name="圆角矩形 180"/>
            <p:cNvSpPr/>
            <p:nvPr/>
          </p:nvSpPr>
          <p:spPr>
            <a:xfrm>
              <a:off x="4045462" y="1467902"/>
              <a:ext cx="661415" cy="1544606"/>
            </a:xfrm>
            <a:prstGeom prst="roundRect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zh-CN" altLang="en-US" sz="1400">
                <a:latin typeface="Arial" panose="020B0604020202020204" pitchFamily="34" charset="0"/>
              </a:endParaRPr>
            </a:p>
          </p:txBody>
        </p:sp>
      </p:grpSp>
      <p:grpSp>
        <p:nvGrpSpPr>
          <p:cNvPr id="190" name="组合 189"/>
          <p:cNvGrpSpPr/>
          <p:nvPr/>
        </p:nvGrpSpPr>
        <p:grpSpPr>
          <a:xfrm>
            <a:off x="5744272" y="4444574"/>
            <a:ext cx="521205" cy="380092"/>
            <a:chOff x="6524625" y="473075"/>
            <a:chExt cx="671513" cy="49212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91" name="Oval 5"/>
            <p:cNvSpPr>
              <a:spLocks noChangeArrowheads="1"/>
            </p:cNvSpPr>
            <p:nvPr/>
          </p:nvSpPr>
          <p:spPr bwMode="auto">
            <a:xfrm>
              <a:off x="6951663" y="735013"/>
              <a:ext cx="46038" cy="460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192" name="Freeform 6"/>
            <p:cNvSpPr/>
            <p:nvPr/>
          </p:nvSpPr>
          <p:spPr bwMode="auto">
            <a:xfrm>
              <a:off x="6692900" y="873125"/>
              <a:ext cx="323850" cy="14288"/>
            </a:xfrm>
            <a:custGeom>
              <a:avLst/>
              <a:gdLst>
                <a:gd name="T0" fmla="*/ 83 w 85"/>
                <a:gd name="T1" fmla="*/ 0 h 4"/>
                <a:gd name="T2" fmla="*/ 2 w 85"/>
                <a:gd name="T3" fmla="*/ 0 h 4"/>
                <a:gd name="T4" fmla="*/ 0 w 85"/>
                <a:gd name="T5" fmla="*/ 2 h 4"/>
                <a:gd name="T6" fmla="*/ 2 w 85"/>
                <a:gd name="T7" fmla="*/ 4 h 4"/>
                <a:gd name="T8" fmla="*/ 83 w 85"/>
                <a:gd name="T9" fmla="*/ 4 h 4"/>
                <a:gd name="T10" fmla="*/ 85 w 85"/>
                <a:gd name="T11" fmla="*/ 2 h 4"/>
                <a:gd name="T12" fmla="*/ 83 w 85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">
                  <a:moveTo>
                    <a:pt x="8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83" y="4"/>
                    <a:pt x="83" y="4"/>
                    <a:pt x="83" y="4"/>
                  </a:cubicBezTo>
                  <a:cubicBezTo>
                    <a:pt x="85" y="4"/>
                    <a:pt x="85" y="3"/>
                    <a:pt x="85" y="2"/>
                  </a:cubicBezTo>
                  <a:cubicBezTo>
                    <a:pt x="85" y="1"/>
                    <a:pt x="85" y="0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193" name="Freeform 7"/>
            <p:cNvSpPr>
              <a:spLocks noEditPoints="1"/>
            </p:cNvSpPr>
            <p:nvPr/>
          </p:nvSpPr>
          <p:spPr bwMode="auto">
            <a:xfrm>
              <a:off x="6678613" y="687388"/>
              <a:ext cx="365125" cy="139700"/>
            </a:xfrm>
            <a:custGeom>
              <a:avLst/>
              <a:gdLst>
                <a:gd name="T0" fmla="*/ 78 w 96"/>
                <a:gd name="T1" fmla="*/ 0 h 36"/>
                <a:gd name="T2" fmla="*/ 18 w 96"/>
                <a:gd name="T3" fmla="*/ 0 h 36"/>
                <a:gd name="T4" fmla="*/ 0 w 96"/>
                <a:gd name="T5" fmla="*/ 18 h 36"/>
                <a:gd name="T6" fmla="*/ 18 w 96"/>
                <a:gd name="T7" fmla="*/ 36 h 36"/>
                <a:gd name="T8" fmla="*/ 78 w 96"/>
                <a:gd name="T9" fmla="*/ 36 h 36"/>
                <a:gd name="T10" fmla="*/ 96 w 96"/>
                <a:gd name="T11" fmla="*/ 18 h 36"/>
                <a:gd name="T12" fmla="*/ 78 w 96"/>
                <a:gd name="T13" fmla="*/ 0 h 36"/>
                <a:gd name="T14" fmla="*/ 78 w 96"/>
                <a:gd name="T15" fmla="*/ 32 h 36"/>
                <a:gd name="T16" fmla="*/ 18 w 96"/>
                <a:gd name="T17" fmla="*/ 32 h 36"/>
                <a:gd name="T18" fmla="*/ 4 w 96"/>
                <a:gd name="T19" fmla="*/ 18 h 36"/>
                <a:gd name="T20" fmla="*/ 18 w 96"/>
                <a:gd name="T21" fmla="*/ 4 h 36"/>
                <a:gd name="T22" fmla="*/ 78 w 96"/>
                <a:gd name="T23" fmla="*/ 4 h 36"/>
                <a:gd name="T24" fmla="*/ 92 w 96"/>
                <a:gd name="T25" fmla="*/ 18 h 36"/>
                <a:gd name="T26" fmla="*/ 78 w 9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6" h="36">
                  <a:moveTo>
                    <a:pt x="7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ubicBezTo>
                    <a:pt x="78" y="36"/>
                    <a:pt x="78" y="36"/>
                    <a:pt x="78" y="36"/>
                  </a:cubicBezTo>
                  <a:cubicBezTo>
                    <a:pt x="88" y="36"/>
                    <a:pt x="96" y="28"/>
                    <a:pt x="96" y="18"/>
                  </a:cubicBezTo>
                  <a:cubicBezTo>
                    <a:pt x="96" y="8"/>
                    <a:pt x="88" y="0"/>
                    <a:pt x="78" y="0"/>
                  </a:cubicBezTo>
                  <a:close/>
                  <a:moveTo>
                    <a:pt x="7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0" y="32"/>
                    <a:pt x="4" y="26"/>
                    <a:pt x="4" y="18"/>
                  </a:cubicBezTo>
                  <a:cubicBezTo>
                    <a:pt x="4" y="10"/>
                    <a:pt x="10" y="4"/>
                    <a:pt x="18" y="4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86" y="4"/>
                    <a:pt x="92" y="10"/>
                    <a:pt x="92" y="18"/>
                  </a:cubicBezTo>
                  <a:cubicBezTo>
                    <a:pt x="92" y="26"/>
                    <a:pt x="86" y="32"/>
                    <a:pt x="7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  <p:sp>
          <p:nvSpPr>
            <p:cNvPr id="194" name="Freeform 8"/>
            <p:cNvSpPr>
              <a:spLocks noEditPoints="1"/>
            </p:cNvSpPr>
            <p:nvPr/>
          </p:nvSpPr>
          <p:spPr bwMode="auto">
            <a:xfrm>
              <a:off x="6524625" y="473075"/>
              <a:ext cx="671513" cy="492125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3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128 w 176"/>
                <a:gd name="T17" fmla="*/ 120 h 128"/>
                <a:gd name="T18" fmla="*/ 48 w 176"/>
                <a:gd name="T19" fmla="*/ 120 h 128"/>
                <a:gd name="T20" fmla="*/ 8 w 176"/>
                <a:gd name="T21" fmla="*/ 80 h 128"/>
                <a:gd name="T22" fmla="*/ 44 w 176"/>
                <a:gd name="T23" fmla="*/ 40 h 128"/>
                <a:gd name="T24" fmla="*/ 50 w 176"/>
                <a:gd name="T25" fmla="*/ 35 h 128"/>
                <a:gd name="T26" fmla="*/ 88 w 176"/>
                <a:gd name="T27" fmla="*/ 8 h 128"/>
                <a:gd name="T28" fmla="*/ 126 w 176"/>
                <a:gd name="T29" fmla="*/ 35 h 128"/>
                <a:gd name="T30" fmla="*/ 133 w 176"/>
                <a:gd name="T31" fmla="*/ 40 h 128"/>
                <a:gd name="T32" fmla="*/ 168 w 176"/>
                <a:gd name="T33" fmla="*/ 80 h 128"/>
                <a:gd name="T34" fmla="*/ 128 w 176"/>
                <a:gd name="T35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7" y="14"/>
                    <a:pt x="109" y="0"/>
                    <a:pt x="88" y="0"/>
                  </a:cubicBezTo>
                  <a:cubicBezTo>
                    <a:pt x="67" y="0"/>
                    <a:pt x="49" y="14"/>
                    <a:pt x="43" y="32"/>
                  </a:cubicBezTo>
                  <a:cubicBezTo>
                    <a:pt x="19" y="35"/>
                    <a:pt x="0" y="55"/>
                    <a:pt x="0" y="80"/>
                  </a:cubicBezTo>
                  <a:cubicBezTo>
                    <a:pt x="0" y="107"/>
                    <a:pt x="22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5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128" y="120"/>
                  </a:move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4" y="40"/>
                  </a:cubicBezTo>
                  <a:cubicBezTo>
                    <a:pt x="47" y="40"/>
                    <a:pt x="49" y="38"/>
                    <a:pt x="50" y="35"/>
                  </a:cubicBezTo>
                  <a:cubicBezTo>
                    <a:pt x="56" y="19"/>
                    <a:pt x="71" y="8"/>
                    <a:pt x="88" y="8"/>
                  </a:cubicBezTo>
                  <a:cubicBezTo>
                    <a:pt x="105" y="8"/>
                    <a:pt x="120" y="19"/>
                    <a:pt x="126" y="35"/>
                  </a:cubicBezTo>
                  <a:cubicBezTo>
                    <a:pt x="127" y="38"/>
                    <a:pt x="129" y="40"/>
                    <a:pt x="133" y="40"/>
                  </a:cubicBezTo>
                  <a:cubicBezTo>
                    <a:pt x="153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algn="ctr"/>
              <a:endParaRPr lang="en-US" sz="1400">
                <a:latin typeface="Arial" panose="020B0604020202020204" pitchFamily="34" charset="0"/>
              </a:endParaRPr>
            </a:p>
          </p:txBody>
        </p:sp>
      </p:grpSp>
      <p:cxnSp>
        <p:nvCxnSpPr>
          <p:cNvPr id="195" name="直接箭头连接符 194"/>
          <p:cNvCxnSpPr>
            <a:endCxn id="181" idx="0"/>
          </p:cNvCxnSpPr>
          <p:nvPr/>
        </p:nvCxnSpPr>
        <p:spPr>
          <a:xfrm flipH="1">
            <a:off x="5973407" y="4825123"/>
            <a:ext cx="6853" cy="2569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文本框 252"/>
          <p:cNvSpPr txBox="1"/>
          <p:nvPr/>
        </p:nvSpPr>
        <p:spPr>
          <a:xfrm>
            <a:off x="5463342" y="1166326"/>
            <a:ext cx="1215464" cy="4855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US" altLang="zh-CN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  <a:p>
            <a:pPr algn="ctr"/>
            <a:r>
              <a:rPr sz="1050" b="1" u="none" dirty="0">
                <a:latin typeface="Arial" panose="020B0604020202020204" pitchFamily="34" charset="0"/>
              </a:rPr>
              <a:t>Nginx reverse proxy (X nodes)</a:t>
            </a:r>
          </a:p>
        </p:txBody>
      </p:sp>
      <p:sp>
        <p:nvSpPr>
          <p:cNvPr id="254" name="文本框 253"/>
          <p:cNvSpPr txBox="1"/>
          <p:nvPr/>
        </p:nvSpPr>
        <p:spPr>
          <a:xfrm>
            <a:off x="5358355" y="3874277"/>
            <a:ext cx="1337010" cy="4855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US" altLang="zh-CN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  <a:p>
            <a:pPr algn="ctr"/>
            <a:r>
              <a:rPr sz="1050" b="1" u="none" dirty="0">
                <a:latin typeface="Arial" panose="020B0604020202020204" pitchFamily="34" charset="0"/>
              </a:rPr>
              <a:t>Nginx reverse proxy (X nodes)</a:t>
            </a:r>
          </a:p>
        </p:txBody>
      </p:sp>
      <p:sp>
        <p:nvSpPr>
          <p:cNvPr id="149" name="文本框 148"/>
          <p:cNvSpPr txBox="1"/>
          <p:nvPr/>
        </p:nvSpPr>
        <p:spPr>
          <a:xfrm>
            <a:off x="10003283" y="2404852"/>
            <a:ext cx="1004515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 dirty="0">
                <a:latin typeface="Arial" panose="020B0604020202020204" pitchFamily="34" charset="0"/>
              </a:rPr>
              <a:t>Huawei region A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sp>
        <p:nvSpPr>
          <p:cNvPr id="151" name="文本框 150"/>
          <p:cNvSpPr txBox="1"/>
          <p:nvPr/>
        </p:nvSpPr>
        <p:spPr>
          <a:xfrm>
            <a:off x="9948813" y="5120917"/>
            <a:ext cx="1004515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sz="1050" b="1" u="none">
                <a:latin typeface="Arial" panose="020B0604020202020204" pitchFamily="34" charset="0"/>
              </a:rPr>
              <a:t>Huawei region B</a:t>
            </a:r>
            <a:endParaRPr lang="zh-CN" altLang="en-US" sz="1050" b="1" dirty="0">
              <a:latin typeface="Arial" panose="020B0604020202020204" pitchFamily="34" charset="0"/>
              <a:ea typeface="华文楷体" panose="02010600040101010101" pitchFamily="2" charset="-122"/>
            </a:endParaRPr>
          </a:p>
        </p:txBody>
      </p:sp>
      <p:sp>
        <p:nvSpPr>
          <p:cNvPr id="150" name="矩形 149">
            <a:extLst>
              <a:ext uri="{FF2B5EF4-FFF2-40B4-BE49-F238E27FC236}">
                <a16:creationId xmlns:a16="http://schemas.microsoft.com/office/drawing/2014/main" id="{33F67545-9DBE-4480-82BC-CF367E726AB1}"/>
              </a:ext>
            </a:extLst>
          </p:cNvPr>
          <p:cNvSpPr/>
          <p:nvPr/>
        </p:nvSpPr>
        <p:spPr>
          <a:xfrm rot="20059531">
            <a:off x="516649" y="2374724"/>
            <a:ext cx="5166783" cy="1460163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rgbClr val="C00000"/>
                </a:solidFill>
                <a:latin typeface="Arial" panose="020B0604020202020204" pitchFamily="34" charset="0"/>
              </a:rPr>
              <a:t>Customize this slide based on customer services.</a:t>
            </a:r>
          </a:p>
        </p:txBody>
      </p:sp>
    </p:spTree>
    <p:extLst>
      <p:ext uri="{BB962C8B-B14F-4D97-AF65-F5344CB8AC3E}">
        <p14:creationId xmlns:p14="http://schemas.microsoft.com/office/powerpoint/2010/main" val="2194973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80235" y="167996"/>
            <a:ext cx="10536526" cy="4616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>
            <a:defPPr>
              <a:defRPr lang="en-US"/>
            </a:defPPr>
            <a:lvl1pPr>
              <a:defRPr sz="2400" b="1" u="none">
                <a:latin typeface="Arial" panose="020B0604020202020204" pitchFamily="34" charset="0"/>
              </a:defRPr>
            </a:lvl1pPr>
          </a:lstStyle>
          <a:p>
            <a:r>
              <a:t>Migration Tools</a:t>
            </a:r>
          </a:p>
          <a:p>
            <a:endParaRPr lang="zh-CN" altLang="en-US" dirty="0"/>
          </a:p>
        </p:txBody>
      </p:sp>
      <p:graphicFrame>
        <p:nvGraphicFramePr>
          <p:cNvPr id="153" name="表格 1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41267"/>
              </p:ext>
            </p:extLst>
          </p:nvPr>
        </p:nvGraphicFramePr>
        <p:xfrm>
          <a:off x="1345667" y="1658954"/>
          <a:ext cx="9508261" cy="2693204"/>
        </p:xfrm>
        <a:graphic>
          <a:graphicData uri="http://schemas.openxmlformats.org/drawingml/2006/table">
            <a:tbl>
              <a:tblPr firstRow="1" bandRow="1"/>
              <a:tblGrid>
                <a:gridCol w="2823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0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5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97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20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Component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1" u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Peer Vendor's Cloud Service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1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Huawei Cloud Service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1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Migration Tool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4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Application service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ECS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ECS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Server Migration Service (SMS)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Object storage</a:t>
                      </a:r>
                      <a:endParaRPr lang="en-US" altLang="zh-CN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OSS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OBS</a:t>
                      </a:r>
                      <a:endParaRPr lang="zh-CN" altLang="en-US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Object Storage Migration Service (OMS)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File storage</a:t>
                      </a:r>
                      <a:endParaRPr lang="en-US" altLang="zh-CN" sz="16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NAS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sz="1600" b="0" u="none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SFS</a:t>
                      </a:r>
                      <a:endParaRPr lang="zh-CN" alt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600" b="0" u="none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R</a:t>
                      </a:r>
                      <a:r>
                        <a:rPr sz="1600" b="0" u="none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clone</a:t>
                      </a:r>
                      <a:endParaRPr sz="1600" b="0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79CBAE56-6FCA-430F-AA9E-310B2E3BCFC9}"/>
              </a:ext>
            </a:extLst>
          </p:cNvPr>
          <p:cNvSpPr/>
          <p:nvPr/>
        </p:nvSpPr>
        <p:spPr>
          <a:xfrm rot="20059531">
            <a:off x="516649" y="2374724"/>
            <a:ext cx="5166783" cy="1460163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rgbClr val="C00000"/>
                </a:solidFill>
                <a:latin typeface="Arial" panose="020B0604020202020204" pitchFamily="34" charset="0"/>
              </a:rPr>
              <a:t>Customize this slide based on customer services.</a:t>
            </a:r>
          </a:p>
        </p:txBody>
      </p:sp>
    </p:spTree>
    <p:extLst>
      <p:ext uri="{BB962C8B-B14F-4D97-AF65-F5344CB8AC3E}">
        <p14:creationId xmlns:p14="http://schemas.microsoft.com/office/powerpoint/2010/main" val="186326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圆角矩形 26"/>
          <p:cNvSpPr/>
          <p:nvPr/>
        </p:nvSpPr>
        <p:spPr>
          <a:xfrm>
            <a:off x="4275391" y="581209"/>
            <a:ext cx="2196581" cy="604709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endParaRPr lang="zh-CN" altLang="en-US" sz="1000" b="1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480236" y="167996"/>
            <a:ext cx="10536526" cy="4616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>
            <a:defPPr>
              <a:defRPr lang="en-US"/>
            </a:defPPr>
            <a:lvl1pPr>
              <a:defRPr sz="2400" b="1" u="none">
                <a:latin typeface="Arial" panose="020B0604020202020204" pitchFamily="34" charset="0"/>
              </a:defRPr>
            </a:lvl1pPr>
          </a:lstStyle>
          <a:p>
            <a:r>
              <a:t>Migration Process</a:t>
            </a:r>
          </a:p>
        </p:txBody>
      </p:sp>
      <p:sp>
        <p:nvSpPr>
          <p:cNvPr id="97" name="圆角矩形 96"/>
          <p:cNvSpPr/>
          <p:nvPr/>
        </p:nvSpPr>
        <p:spPr>
          <a:xfrm>
            <a:off x="4611352" y="1991773"/>
            <a:ext cx="1517184" cy="679565"/>
          </a:xfrm>
          <a:prstGeom prst="round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zh-CN" altLang="en-US" sz="1200">
              <a:latin typeface="Arial" panose="020B0604020202020204" pitchFamily="34" charset="0"/>
            </a:endParaRPr>
          </a:p>
        </p:txBody>
      </p:sp>
      <p:sp>
        <p:nvSpPr>
          <p:cNvPr id="26" name="圆角矩形 25"/>
          <p:cNvSpPr/>
          <p:nvPr/>
        </p:nvSpPr>
        <p:spPr>
          <a:xfrm>
            <a:off x="856810" y="581209"/>
            <a:ext cx="2196581" cy="6047097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endParaRPr lang="zh-CN" altLang="en-US" sz="1000" b="1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圆角矩形 27"/>
          <p:cNvSpPr/>
          <p:nvPr/>
        </p:nvSpPr>
        <p:spPr bwMode="auto">
          <a:xfrm>
            <a:off x="1183105" y="2152228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ELB</a:t>
            </a:r>
          </a:p>
        </p:txBody>
      </p:sp>
      <p:sp>
        <p:nvSpPr>
          <p:cNvPr id="30" name="圆角矩形 29"/>
          <p:cNvSpPr/>
          <p:nvPr/>
        </p:nvSpPr>
        <p:spPr bwMode="auto">
          <a:xfrm>
            <a:off x="1183105" y="3789663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MySQL/Aurora</a:t>
            </a:r>
          </a:p>
        </p:txBody>
      </p:sp>
      <p:sp>
        <p:nvSpPr>
          <p:cNvPr id="34" name="TextBox 85"/>
          <p:cNvSpPr txBox="1"/>
          <p:nvPr/>
        </p:nvSpPr>
        <p:spPr>
          <a:xfrm>
            <a:off x="1186080" y="653198"/>
            <a:ext cx="1506392" cy="2769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noAutofit/>
          </a:bodyPr>
          <a:lstStyle/>
          <a:p>
            <a:pPr algn="ctr" defTabSz="685685"/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Source (AWS)</a:t>
            </a:r>
          </a:p>
        </p:txBody>
      </p:sp>
      <p:sp>
        <p:nvSpPr>
          <p:cNvPr id="35" name="TextBox 86"/>
          <p:cNvSpPr txBox="1"/>
          <p:nvPr/>
        </p:nvSpPr>
        <p:spPr>
          <a:xfrm>
            <a:off x="4475269" y="653198"/>
            <a:ext cx="1823099" cy="2769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lIns="0" rIns="0" rtlCol="0" anchor="ctr">
            <a:noAutofit/>
          </a:bodyPr>
          <a:lstStyle/>
          <a:p>
            <a:pPr algn="ctr" defTabSz="685685"/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Destination (Huawei Cloud)</a:t>
            </a:r>
          </a:p>
        </p:txBody>
      </p:sp>
      <p:sp>
        <p:nvSpPr>
          <p:cNvPr id="36" name="椭圆 35"/>
          <p:cNvSpPr/>
          <p:nvPr/>
        </p:nvSpPr>
        <p:spPr>
          <a:xfrm>
            <a:off x="7282434" y="581208"/>
            <a:ext cx="324018" cy="3240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400" b="0" u="none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endParaRPr lang="zh-CN" altLang="en-US" sz="1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7" name="椭圆 36"/>
          <p:cNvSpPr/>
          <p:nvPr/>
        </p:nvSpPr>
        <p:spPr>
          <a:xfrm>
            <a:off x="7282434" y="1633702"/>
            <a:ext cx="324018" cy="3240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400" b="0" u="none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zh-CN" altLang="en-US" sz="1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8" name="椭圆 37"/>
          <p:cNvSpPr/>
          <p:nvPr/>
        </p:nvSpPr>
        <p:spPr>
          <a:xfrm>
            <a:off x="7280972" y="4771003"/>
            <a:ext cx="324018" cy="3240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400" b="0" u="none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endParaRPr lang="zh-CN" altLang="en-US" sz="1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9" name="椭圆 38"/>
          <p:cNvSpPr/>
          <p:nvPr/>
        </p:nvSpPr>
        <p:spPr>
          <a:xfrm>
            <a:off x="7280972" y="5945794"/>
            <a:ext cx="324018" cy="3240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400" b="0" u="none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lang="zh-CN" altLang="en-US" sz="1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0" name="圆角矩形 39"/>
          <p:cNvSpPr/>
          <p:nvPr/>
        </p:nvSpPr>
        <p:spPr>
          <a:xfrm>
            <a:off x="7578044" y="608212"/>
            <a:ext cx="4388522" cy="242189"/>
          </a:xfrm>
          <a:prstGeom prst="round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85685"/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Design a solution</a:t>
            </a:r>
            <a:r>
              <a:rPr lang="en-US" altLang="zh-CN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(3 weeks before the maintenance window)</a:t>
            </a:r>
          </a:p>
        </p:txBody>
      </p:sp>
      <p:sp>
        <p:nvSpPr>
          <p:cNvPr id="41" name="圆角矩形 40"/>
          <p:cNvSpPr/>
          <p:nvPr/>
        </p:nvSpPr>
        <p:spPr>
          <a:xfrm>
            <a:off x="7578043" y="1660702"/>
            <a:ext cx="4392283" cy="24682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85685"/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Prepare the destination (2 weeks before the maintenance window)</a:t>
            </a:r>
          </a:p>
        </p:txBody>
      </p:sp>
      <p:sp>
        <p:nvSpPr>
          <p:cNvPr id="42" name="TextBox 112"/>
          <p:cNvSpPr txBox="1"/>
          <p:nvPr/>
        </p:nvSpPr>
        <p:spPr>
          <a:xfrm>
            <a:off x="7517529" y="1932828"/>
            <a:ext cx="4370755" cy="67122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Create VPCs, subnets, security groups, VMs, </a:t>
            </a:r>
            <a:r>
              <a:rPr lang="en-US"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and </a:t>
            </a: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RDS databases.</a:t>
            </a: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Back up</a:t>
            </a:r>
            <a:r>
              <a:rPr lang="en-US" altLang="zh-CN"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data of</a:t>
            </a: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the destination.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Configure the source and destination, set up a migration network, and configure the bandwidth.</a:t>
            </a:r>
          </a:p>
        </p:txBody>
      </p:sp>
      <p:sp>
        <p:nvSpPr>
          <p:cNvPr id="43" name="圆角矩形 42"/>
          <p:cNvSpPr/>
          <p:nvPr/>
        </p:nvSpPr>
        <p:spPr>
          <a:xfrm>
            <a:off x="7576582" y="4772088"/>
            <a:ext cx="3922691" cy="343835"/>
          </a:xfrm>
          <a:prstGeom prst="round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85685"/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Migrate incremental data and switch over services (maintenance window)</a:t>
            </a:r>
          </a:p>
        </p:txBody>
      </p:sp>
      <p:sp>
        <p:nvSpPr>
          <p:cNvPr id="44" name="圆角矩形 43"/>
          <p:cNvSpPr/>
          <p:nvPr/>
        </p:nvSpPr>
        <p:spPr>
          <a:xfrm>
            <a:off x="7576582" y="5948223"/>
            <a:ext cx="3922691" cy="50391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85685"/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Continuously monitor the system</a:t>
            </a:r>
            <a:r>
              <a:rPr lang="en-US" altLang="zh-CN"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and clean up resources </a:t>
            </a:r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(1 week after the migration)</a:t>
            </a:r>
          </a:p>
        </p:txBody>
      </p:sp>
      <p:sp>
        <p:nvSpPr>
          <p:cNvPr id="45" name="圆角矩形 44"/>
          <p:cNvSpPr/>
          <p:nvPr/>
        </p:nvSpPr>
        <p:spPr bwMode="auto">
          <a:xfrm>
            <a:off x="1183105" y="4907020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MySQL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6" name="圆角矩形 45"/>
          <p:cNvSpPr/>
          <p:nvPr/>
        </p:nvSpPr>
        <p:spPr bwMode="auto">
          <a:xfrm>
            <a:off x="4678319" y="2413996"/>
            <a:ext cx="1383250" cy="214364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ELB</a:t>
            </a:r>
          </a:p>
        </p:txBody>
      </p:sp>
      <p:sp>
        <p:nvSpPr>
          <p:cNvPr id="48" name="圆角矩形 47"/>
          <p:cNvSpPr/>
          <p:nvPr/>
        </p:nvSpPr>
        <p:spPr bwMode="auto">
          <a:xfrm>
            <a:off x="4678319" y="3789663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RDS</a:t>
            </a:r>
            <a:r>
              <a:rPr lang="en-US" altLang="zh-CN"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 for </a:t>
            </a: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MySQL</a:t>
            </a:r>
          </a:p>
        </p:txBody>
      </p:sp>
      <p:sp>
        <p:nvSpPr>
          <p:cNvPr id="50" name="圆角矩形 49"/>
          <p:cNvSpPr/>
          <p:nvPr/>
        </p:nvSpPr>
        <p:spPr bwMode="auto">
          <a:xfrm>
            <a:off x="4678319" y="4907020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MySQL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54" name="直接箭头连接符 53"/>
          <p:cNvCxnSpPr>
            <a:stCxn id="45" idx="3"/>
            <a:endCxn id="50" idx="1"/>
          </p:cNvCxnSpPr>
          <p:nvPr/>
        </p:nvCxnSpPr>
        <p:spPr bwMode="auto">
          <a:xfrm>
            <a:off x="2566355" y="5049679"/>
            <a:ext cx="2111964" cy="0"/>
          </a:xfrm>
          <a:prstGeom prst="straightConnector1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5" name="文本框 88"/>
          <p:cNvSpPr txBox="1"/>
          <p:nvPr/>
        </p:nvSpPr>
        <p:spPr>
          <a:xfrm>
            <a:off x="2886113" y="4672794"/>
            <a:ext cx="1606908" cy="3762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685685"/>
            <a:r>
              <a:rPr sz="9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DRS and </a:t>
            </a:r>
            <a:r>
              <a:rPr sz="900" b="0" u="none" dirty="0" err="1">
                <a:solidFill>
                  <a:srgbClr val="000000"/>
                </a:solidFill>
                <a:latin typeface="Arial" panose="020B0604020202020204" pitchFamily="34" charset="0"/>
              </a:rPr>
              <a:t>TurboDX</a:t>
            </a:r>
            <a:r>
              <a:rPr sz="9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for incremental synchronization</a:t>
            </a:r>
            <a:endParaRPr lang="en-US" sz="9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7" name="圆角矩形 56"/>
          <p:cNvSpPr/>
          <p:nvPr/>
        </p:nvSpPr>
        <p:spPr bwMode="auto">
          <a:xfrm>
            <a:off x="1183105" y="977552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Backup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8" name="圆角矩形 57"/>
          <p:cNvSpPr/>
          <p:nvPr/>
        </p:nvSpPr>
        <p:spPr bwMode="auto">
          <a:xfrm>
            <a:off x="4510534" y="983400"/>
            <a:ext cx="1718820" cy="68411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Creat</a:t>
            </a:r>
            <a:r>
              <a:rPr lang="en-US"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 resources (such as load balancers, VPCs, subnets, ECSs, and RDS databases)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60" name="圆角矩形 59"/>
          <p:cNvSpPr/>
          <p:nvPr/>
        </p:nvSpPr>
        <p:spPr bwMode="auto">
          <a:xfrm>
            <a:off x="1183105" y="1308811"/>
            <a:ext cx="1383250" cy="47349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Configur</a:t>
            </a:r>
            <a:r>
              <a:rPr lang="en-US"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 NAT gateways and firewall policies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61" name="直接连接符 60"/>
          <p:cNvCxnSpPr/>
          <p:nvPr/>
        </p:nvCxnSpPr>
        <p:spPr>
          <a:xfrm>
            <a:off x="681464" y="1845236"/>
            <a:ext cx="6340999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/>
          <p:cNvCxnSpPr/>
          <p:nvPr/>
        </p:nvCxnSpPr>
        <p:spPr>
          <a:xfrm>
            <a:off x="500067" y="4635849"/>
            <a:ext cx="6340999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圆角矩形 63"/>
          <p:cNvSpPr/>
          <p:nvPr/>
        </p:nvSpPr>
        <p:spPr bwMode="auto">
          <a:xfrm>
            <a:off x="4678319" y="5240023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Service verification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65" name="圆角矩形 64"/>
          <p:cNvSpPr/>
          <p:nvPr/>
        </p:nvSpPr>
        <p:spPr bwMode="auto">
          <a:xfrm>
            <a:off x="1183105" y="5240023"/>
            <a:ext cx="1383250" cy="32400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DNS settings modification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66" name="圆角矩形 65"/>
          <p:cNvSpPr/>
          <p:nvPr/>
        </p:nvSpPr>
        <p:spPr bwMode="auto">
          <a:xfrm>
            <a:off x="4533078" y="5695066"/>
            <a:ext cx="1673733" cy="31385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Continuous monitoring and observation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67" name="圆角矩形 66"/>
          <p:cNvSpPr/>
          <p:nvPr/>
        </p:nvSpPr>
        <p:spPr bwMode="auto">
          <a:xfrm>
            <a:off x="1183105" y="6183541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Resource release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68" name="圆角矩形 67"/>
          <p:cNvSpPr/>
          <p:nvPr/>
        </p:nvSpPr>
        <p:spPr bwMode="auto">
          <a:xfrm>
            <a:off x="4533078" y="6178129"/>
            <a:ext cx="1673733" cy="31385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Temporary resource cleanup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69" name="直接连接符 68"/>
          <p:cNvCxnSpPr/>
          <p:nvPr/>
        </p:nvCxnSpPr>
        <p:spPr>
          <a:xfrm>
            <a:off x="635280" y="5591984"/>
            <a:ext cx="6340999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112"/>
          <p:cNvSpPr txBox="1"/>
          <p:nvPr/>
        </p:nvSpPr>
        <p:spPr>
          <a:xfrm>
            <a:off x="7496940" y="870639"/>
            <a:ext cx="4469626" cy="7595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Collect </a:t>
            </a:r>
            <a:r>
              <a:rPr lang="en-US"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customer </a:t>
            </a: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information and analyze </a:t>
            </a:r>
            <a:r>
              <a:rPr lang="en-US"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their </a:t>
            </a: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requirements.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Design a solution.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Test and verify the solution.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Apply for a maintenance window and set up a migration team.</a:t>
            </a:r>
          </a:p>
        </p:txBody>
      </p:sp>
      <p:sp>
        <p:nvSpPr>
          <p:cNvPr id="71" name="椭圆 70"/>
          <p:cNvSpPr/>
          <p:nvPr/>
        </p:nvSpPr>
        <p:spPr>
          <a:xfrm>
            <a:off x="7282434" y="2707414"/>
            <a:ext cx="324018" cy="3240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400" b="0" u="none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zh-CN" altLang="en-US" sz="1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2" name="圆角矩形 71"/>
          <p:cNvSpPr/>
          <p:nvPr/>
        </p:nvSpPr>
        <p:spPr>
          <a:xfrm>
            <a:off x="7578043" y="2717828"/>
            <a:ext cx="4392283" cy="33546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85685"/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Deploy </a:t>
            </a:r>
            <a:r>
              <a:rPr lang="en-US"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applications at the </a:t>
            </a:r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destination (2 weeks before the maintenance window)</a:t>
            </a:r>
          </a:p>
        </p:txBody>
      </p:sp>
      <p:sp>
        <p:nvSpPr>
          <p:cNvPr id="73" name="TextBox 112"/>
          <p:cNvSpPr txBox="1"/>
          <p:nvPr/>
        </p:nvSpPr>
        <p:spPr>
          <a:xfrm>
            <a:off x="7481993" y="3037632"/>
            <a:ext cx="4333947" cy="16435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80000" indent="-180000" defTabSz="685685">
              <a:buFont typeface="Wingdings" pitchFamily="2" charset="2"/>
              <a:buChar char="l"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</a:rPr>
              <a:t>Deploy applications on destination servers and create private images for the servers.</a:t>
            </a: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Create auto scaling groups.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Deploy k8s and DCS.</a:t>
            </a: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Create RDS databases. Create tasks for using DRS to fully and incrementally migrate databases.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Create OBS buckets. Create tasks for using OMS to fully and incrementally migrate objects.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Verify private images, auto scaling, and databases.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Delete dirty data from databases and configure DRS migration tasks again.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74" name="TextBox 114"/>
          <p:cNvSpPr txBox="1"/>
          <p:nvPr/>
        </p:nvSpPr>
        <p:spPr>
          <a:xfrm>
            <a:off x="7540436" y="5148761"/>
            <a:ext cx="4426130" cy="5171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Stop source services</a:t>
            </a:r>
            <a:r>
              <a:rPr lang="en-US" altLang="zh-CN"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on source servers</a:t>
            </a: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. Incrementally synchronize databases and objects.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Modify DNS settings and switch over services.</a:t>
            </a:r>
            <a:endParaRPr lang="en-US" altLang="zh-CN" sz="10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80000" indent="-180000" defTabSz="685685">
              <a:buFont typeface="Wingdings" pitchFamily="2" charset="2"/>
              <a:buChar char="l"/>
            </a:pPr>
            <a:r>
              <a:rPr sz="10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Verify services.</a:t>
            </a:r>
          </a:p>
        </p:txBody>
      </p:sp>
      <p:sp>
        <p:nvSpPr>
          <p:cNvPr id="75" name="椭圆 74"/>
          <p:cNvSpPr/>
          <p:nvPr/>
        </p:nvSpPr>
        <p:spPr>
          <a:xfrm>
            <a:off x="502139" y="4804626"/>
            <a:ext cx="324018" cy="3240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83" name="直接箭头连接符 82"/>
          <p:cNvCxnSpPr/>
          <p:nvPr/>
        </p:nvCxnSpPr>
        <p:spPr>
          <a:xfrm>
            <a:off x="6617546" y="4635849"/>
            <a:ext cx="0" cy="889492"/>
          </a:xfrm>
          <a:prstGeom prst="straightConnector1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114"/>
          <p:cNvSpPr txBox="1"/>
          <p:nvPr/>
        </p:nvSpPr>
        <p:spPr>
          <a:xfrm>
            <a:off x="6567436" y="4897620"/>
            <a:ext cx="744021" cy="32855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85685"/>
            <a:r>
              <a:rPr sz="1050" b="0" u="none" dirty="0">
                <a:solidFill>
                  <a:srgbClr val="000000"/>
                </a:solidFill>
                <a:latin typeface="Arial" panose="020B0604020202020204" pitchFamily="34" charset="0"/>
              </a:rPr>
              <a:t>Stop services</a:t>
            </a:r>
          </a:p>
        </p:txBody>
      </p:sp>
      <p:cxnSp>
        <p:nvCxnSpPr>
          <p:cNvPr id="85" name="直接箭头连接符 84"/>
          <p:cNvCxnSpPr/>
          <p:nvPr/>
        </p:nvCxnSpPr>
        <p:spPr bwMode="auto">
          <a:xfrm>
            <a:off x="2547036" y="2319912"/>
            <a:ext cx="2051195" cy="0"/>
          </a:xfrm>
          <a:prstGeom prst="straightConnector1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6" name="文本框 88"/>
          <p:cNvSpPr txBox="1"/>
          <p:nvPr/>
        </p:nvSpPr>
        <p:spPr>
          <a:xfrm>
            <a:off x="2814569" y="2099587"/>
            <a:ext cx="1749997" cy="2769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685685"/>
            <a:r>
              <a:rPr sz="900" b="0" u="none">
                <a:solidFill>
                  <a:srgbClr val="000000"/>
                </a:solidFill>
                <a:latin typeface="Arial" panose="020B0604020202020204" pitchFamily="34" charset="0"/>
              </a:rPr>
              <a:t>Reconfigure</a:t>
            </a:r>
            <a:endParaRPr lang="en-US" altLang="zh-CN" sz="9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89" name="直接箭头连接符 88"/>
          <p:cNvCxnSpPr/>
          <p:nvPr/>
        </p:nvCxnSpPr>
        <p:spPr bwMode="auto">
          <a:xfrm>
            <a:off x="2602468" y="3914554"/>
            <a:ext cx="2051195" cy="0"/>
          </a:xfrm>
          <a:prstGeom prst="straightConnector1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0" name="文本框 88"/>
          <p:cNvSpPr txBox="1"/>
          <p:nvPr/>
        </p:nvSpPr>
        <p:spPr>
          <a:xfrm>
            <a:off x="2814569" y="3520586"/>
            <a:ext cx="1749997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685685"/>
            <a:r>
              <a:rPr sz="9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DRS and </a:t>
            </a:r>
            <a:r>
              <a:rPr sz="900" b="0" u="none" dirty="0" err="1">
                <a:solidFill>
                  <a:srgbClr val="000000"/>
                </a:solidFill>
                <a:latin typeface="Arial" panose="020B0604020202020204" pitchFamily="34" charset="0"/>
              </a:rPr>
              <a:t>TurboDX</a:t>
            </a:r>
            <a:r>
              <a:rPr sz="9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for full and incremental synchronization</a:t>
            </a:r>
            <a:endParaRPr lang="en-US" altLang="zh-CN" sz="9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93" name="圆角矩形 92"/>
          <p:cNvSpPr/>
          <p:nvPr/>
        </p:nvSpPr>
        <p:spPr bwMode="auto">
          <a:xfrm>
            <a:off x="4678319" y="2060874"/>
            <a:ext cx="1383250" cy="324000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Creat</a:t>
            </a:r>
            <a:r>
              <a:rPr lang="en-US"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 auto scaling groups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94" name="直接箭头连接符 93"/>
          <p:cNvCxnSpPr/>
          <p:nvPr/>
        </p:nvCxnSpPr>
        <p:spPr bwMode="auto">
          <a:xfrm>
            <a:off x="5369944" y="1684922"/>
            <a:ext cx="0" cy="339880"/>
          </a:xfrm>
          <a:prstGeom prst="straightConnector1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1" name="椭圆 100"/>
          <p:cNvSpPr/>
          <p:nvPr/>
        </p:nvSpPr>
        <p:spPr>
          <a:xfrm>
            <a:off x="500067" y="1224358"/>
            <a:ext cx="324018" cy="3240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7" name="椭圆 106"/>
          <p:cNvSpPr/>
          <p:nvPr/>
        </p:nvSpPr>
        <p:spPr>
          <a:xfrm>
            <a:off x="500067" y="5802194"/>
            <a:ext cx="324018" cy="3240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4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7" name="椭圆 76"/>
          <p:cNvSpPr/>
          <p:nvPr/>
        </p:nvSpPr>
        <p:spPr>
          <a:xfrm>
            <a:off x="376058" y="2965138"/>
            <a:ext cx="324018" cy="32401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defTabSz="685685"/>
            <a:r>
              <a:rPr sz="1600" b="0" u="none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endParaRPr lang="zh-CN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8" name="圆角矩形 77"/>
          <p:cNvSpPr/>
          <p:nvPr/>
        </p:nvSpPr>
        <p:spPr bwMode="auto">
          <a:xfrm>
            <a:off x="1183105" y="2797456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k8s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79" name="圆角矩形 78"/>
          <p:cNvSpPr/>
          <p:nvPr/>
        </p:nvSpPr>
        <p:spPr bwMode="auto">
          <a:xfrm>
            <a:off x="4678319" y="2767973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k8s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80" name="直接箭头连接符 79"/>
          <p:cNvCxnSpPr/>
          <p:nvPr/>
        </p:nvCxnSpPr>
        <p:spPr bwMode="auto">
          <a:xfrm>
            <a:off x="2601072" y="2939521"/>
            <a:ext cx="2051195" cy="0"/>
          </a:xfrm>
          <a:prstGeom prst="straightConnector1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文本框 88"/>
          <p:cNvSpPr txBox="1"/>
          <p:nvPr/>
        </p:nvSpPr>
        <p:spPr>
          <a:xfrm>
            <a:off x="2814569" y="2701328"/>
            <a:ext cx="1749997" cy="2769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685685"/>
            <a:r>
              <a:rPr sz="900" b="0" u="none">
                <a:solidFill>
                  <a:srgbClr val="000000"/>
                </a:solidFill>
                <a:latin typeface="Arial" panose="020B0604020202020204" pitchFamily="34" charset="0"/>
              </a:rPr>
              <a:t>Redeploy</a:t>
            </a:r>
            <a:endParaRPr lang="en-US" altLang="zh-CN" sz="9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82" name="圆角矩形 81"/>
          <p:cNvSpPr/>
          <p:nvPr/>
        </p:nvSpPr>
        <p:spPr bwMode="auto">
          <a:xfrm>
            <a:off x="1183105" y="3279750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Redis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87" name="圆角矩形 86"/>
          <p:cNvSpPr/>
          <p:nvPr/>
        </p:nvSpPr>
        <p:spPr bwMode="auto">
          <a:xfrm>
            <a:off x="4678319" y="3250267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DCS</a:t>
            </a:r>
          </a:p>
        </p:txBody>
      </p:sp>
      <p:cxnSp>
        <p:nvCxnSpPr>
          <p:cNvPr id="88" name="直接箭头连接符 87"/>
          <p:cNvCxnSpPr/>
          <p:nvPr/>
        </p:nvCxnSpPr>
        <p:spPr bwMode="auto">
          <a:xfrm>
            <a:off x="2592504" y="3421815"/>
            <a:ext cx="2051195" cy="0"/>
          </a:xfrm>
          <a:prstGeom prst="straightConnector1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1" name="文本框 88"/>
          <p:cNvSpPr txBox="1"/>
          <p:nvPr/>
        </p:nvSpPr>
        <p:spPr>
          <a:xfrm>
            <a:off x="2814569" y="3183622"/>
            <a:ext cx="1749997" cy="2769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685685"/>
            <a:r>
              <a:rPr sz="900" b="0" u="none">
                <a:solidFill>
                  <a:srgbClr val="000000"/>
                </a:solidFill>
                <a:latin typeface="Arial" panose="020B0604020202020204" pitchFamily="34" charset="0"/>
              </a:rPr>
              <a:t>Redeploy</a:t>
            </a:r>
            <a:endParaRPr lang="en-US" altLang="zh-CN" sz="9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92" name="圆角矩形 91"/>
          <p:cNvSpPr/>
          <p:nvPr/>
        </p:nvSpPr>
        <p:spPr bwMode="auto">
          <a:xfrm>
            <a:off x="1183105" y="4312854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S3</a:t>
            </a:r>
          </a:p>
        </p:txBody>
      </p:sp>
      <p:sp>
        <p:nvSpPr>
          <p:cNvPr id="95" name="圆角矩形 94"/>
          <p:cNvSpPr/>
          <p:nvPr/>
        </p:nvSpPr>
        <p:spPr bwMode="auto">
          <a:xfrm>
            <a:off x="4678319" y="4312854"/>
            <a:ext cx="1383250" cy="285318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76" tIns="34288" rIns="68576" bIns="34288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85685">
              <a:buClr>
                <a:srgbClr val="CC9900"/>
              </a:buClr>
            </a:pPr>
            <a:r>
              <a:rPr sz="1000" b="1" u="none">
                <a:solidFill>
                  <a:srgbClr val="000000"/>
                </a:solidFill>
                <a:latin typeface="Arial" panose="020B0604020202020204" pitchFamily="34" charset="0"/>
              </a:rPr>
              <a:t>OBS</a:t>
            </a:r>
            <a:endParaRPr lang="en-US" sz="1000" b="1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96" name="直接箭头连接符 95"/>
          <p:cNvCxnSpPr/>
          <p:nvPr/>
        </p:nvCxnSpPr>
        <p:spPr bwMode="auto">
          <a:xfrm>
            <a:off x="2566444" y="4437745"/>
            <a:ext cx="2051195" cy="0"/>
          </a:xfrm>
          <a:prstGeom prst="straightConnector1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8" name="文本框 88"/>
          <p:cNvSpPr txBox="1"/>
          <p:nvPr/>
        </p:nvSpPr>
        <p:spPr>
          <a:xfrm>
            <a:off x="2814569" y="4043777"/>
            <a:ext cx="1749997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defTabSz="685685"/>
            <a:r>
              <a:rPr sz="900" b="0" u="none">
                <a:solidFill>
                  <a:srgbClr val="000000"/>
                </a:solidFill>
                <a:latin typeface="Arial" panose="020B0604020202020204" pitchFamily="34" charset="0"/>
              </a:rPr>
              <a:t>OMS for full and incremental synchronization</a:t>
            </a:r>
            <a:endParaRPr lang="en-US" altLang="zh-CN" sz="900" dirty="0">
              <a:solidFill>
                <a:srgbClr val="000000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8A580446-C192-46FD-9CE6-C5154B6052AC}"/>
              </a:ext>
            </a:extLst>
          </p:cNvPr>
          <p:cNvSpPr/>
          <p:nvPr/>
        </p:nvSpPr>
        <p:spPr>
          <a:xfrm rot="20059531">
            <a:off x="516649" y="2374724"/>
            <a:ext cx="5166783" cy="1460163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rgbClr val="C00000"/>
                </a:solidFill>
                <a:latin typeface="Arial" panose="020B0604020202020204" pitchFamily="34" charset="0"/>
              </a:rPr>
              <a:t>Customize this slide based on customer services.</a:t>
            </a:r>
          </a:p>
        </p:txBody>
      </p:sp>
    </p:spTree>
    <p:extLst>
      <p:ext uri="{BB962C8B-B14F-4D97-AF65-F5344CB8AC3E}">
        <p14:creationId xmlns:p14="http://schemas.microsoft.com/office/powerpoint/2010/main" val="2692672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F2BBEA7-5503-4267-B7A9-23031D33AF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60" y="1315581"/>
            <a:ext cx="5913514" cy="4524982"/>
          </a:xfrm>
          <a:prstGeom prst="rect">
            <a:avLst/>
          </a:prstGeom>
        </p:spPr>
      </p:pic>
      <p:sp>
        <p:nvSpPr>
          <p:cNvPr id="88" name="标题 1"/>
          <p:cNvSpPr txBox="1">
            <a:spLocks/>
          </p:cNvSpPr>
          <p:nvPr/>
        </p:nvSpPr>
        <p:spPr>
          <a:xfrm>
            <a:off x="480236" y="167997"/>
            <a:ext cx="10536526" cy="4616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>
            <a:defPPr>
              <a:defRPr lang="en-US"/>
            </a:defPPr>
            <a:lvl1pPr>
              <a:defRPr sz="2400" b="1" u="none">
                <a:latin typeface="Arial" panose="020B0604020202020204" pitchFamily="34" charset="0"/>
              </a:defRPr>
            </a:lvl1pPr>
          </a:lstStyle>
          <a:p>
            <a:r>
              <a:t>Server Migration Solution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341534" y="893524"/>
            <a:ext cx="2831977" cy="30777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sz="1400" b="0" u="none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6609644" y="1459560"/>
            <a:ext cx="5158596" cy="4516368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  <a:p>
            <a:pPr marL="216000" marR="0" lvl="0" indent="-21600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The user installs the Agent on the source server.</a:t>
            </a:r>
          </a:p>
          <a:p>
            <a:pPr marL="216000" marR="0" lvl="0" indent="-21600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The Agent registers its connection status with SMS and reports information about the source server to SMS.</a:t>
            </a:r>
          </a:p>
          <a:p>
            <a:pPr marL="216000" marR="0" lvl="0" indent="-21600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On the SMS console, the user configures the target server and starts the migration.</a:t>
            </a:r>
          </a:p>
          <a:p>
            <a:pPr marL="216000" marR="0" lvl="0" indent="-21600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  <a:defRPr/>
            </a:pP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The Agent receives and executes the migration commands sent by SMS.</a:t>
            </a:r>
          </a:p>
          <a:p>
            <a:pPr marL="216000" marR="0" lvl="0" indent="-21600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  <a:defRPr/>
            </a:pP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The Agent migrates the system disk of the source server.</a:t>
            </a:r>
          </a:p>
          <a:p>
            <a:pPr marL="216000" marR="0" lvl="0" indent="-21600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6"/>
              <a:tabLst/>
              <a:defRPr/>
            </a:pP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The Agent migrates data disks of the source server.</a:t>
            </a:r>
          </a:p>
          <a:p>
            <a:pPr marL="216000" marR="0" lvl="0" indent="-21600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7"/>
              <a:tabLst/>
              <a:defRPr/>
            </a:pP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The user launches the target server.</a:t>
            </a: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252B3A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0" marR="0" lvl="0" indent="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Parameters:</a:t>
            </a:r>
          </a:p>
          <a:p>
            <a:pPr marL="0" marR="0" lvl="0" indent="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sz="1400" b="1" u="none" dirty="0">
                <a:solidFill>
                  <a:srgbClr val="252B3A"/>
                </a:solidFill>
                <a:latin typeface="Arial" panose="020B0604020202020204" pitchFamily="34" charset="0"/>
              </a:rPr>
              <a:t>Source server</a:t>
            </a: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 is the server from which you are migrating workloads away.</a:t>
            </a:r>
          </a:p>
          <a:p>
            <a:pPr marL="0" marR="0" lvl="0" indent="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sz="1400" b="1" u="none" dirty="0">
                <a:solidFill>
                  <a:srgbClr val="252B3A"/>
                </a:solidFill>
                <a:latin typeface="Arial" panose="020B0604020202020204" pitchFamily="34" charset="0"/>
              </a:rPr>
              <a:t>Target server</a:t>
            </a: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 is the server to which you are migrating workloads.</a:t>
            </a:r>
          </a:p>
          <a:p>
            <a:pPr marL="0" marR="0" lvl="0" indent="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sz="1400" b="1" u="none" dirty="0">
                <a:solidFill>
                  <a:srgbClr val="252B3A"/>
                </a:solidFill>
                <a:latin typeface="Arial" panose="020B0604020202020204" pitchFamily="34" charset="0"/>
              </a:rPr>
              <a:t>SMS</a:t>
            </a:r>
            <a:r>
              <a:rPr sz="1400" b="0" u="none" dirty="0">
                <a:solidFill>
                  <a:srgbClr val="252B3A"/>
                </a:solidFill>
                <a:latin typeface="Arial" panose="020B0604020202020204" pitchFamily="34" charset="0"/>
              </a:rPr>
              <a:t> is the SMS service.</a:t>
            </a:r>
          </a:p>
          <a:p>
            <a:pPr marL="0" marR="0" lvl="0" indent="0" defTabSz="91440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1600" b="0" i="0" u="none" strike="noStrike" kern="0" cap="none" spc="0" normalizeH="0" baseline="0" noProof="0" dirty="0">
              <a:ln>
                <a:noFill/>
              </a:ln>
              <a:solidFill>
                <a:srgbClr val="252B3A"/>
              </a:solidFill>
              <a:effectLst/>
              <a:uLnTx/>
              <a:uFillTx/>
              <a:latin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92" name="AutoShape 4" descr="https://res-img3.huaweicloud.com/content/dam/cloudbu-site/archive/china/zh-cn/support/resource/framework/v3/images/support-doc-new-note.svg"/>
          <p:cNvSpPr>
            <a:spLocks noChangeAspect="1" noChangeArrowheads="1"/>
          </p:cNvSpPr>
          <p:nvPr/>
        </p:nvSpPr>
        <p:spPr bwMode="auto">
          <a:xfrm>
            <a:off x="34925" y="1603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93" name="组合 92"/>
          <p:cNvGrpSpPr/>
          <p:nvPr/>
        </p:nvGrpSpPr>
        <p:grpSpPr>
          <a:xfrm>
            <a:off x="8469056" y="1315581"/>
            <a:ext cx="1439771" cy="287955"/>
            <a:chOff x="7987901" y="2184687"/>
            <a:chExt cx="1439771" cy="287955"/>
          </a:xfrm>
        </p:grpSpPr>
        <p:sp>
          <p:nvSpPr>
            <p:cNvPr id="94" name="TextBox 2"/>
            <p:cNvSpPr txBox="1"/>
            <p:nvPr/>
          </p:nvSpPr>
          <p:spPr>
            <a:xfrm>
              <a:off x="7987901" y="2184687"/>
              <a:ext cx="1439771" cy="28795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anchor="ctr" anchorCtr="0">
              <a:noAutofit/>
            </a:bodyPr>
            <a:lstStyle>
              <a:defPPr>
                <a:defRPr lang="en-US"/>
              </a:defPPr>
              <a:lvl1pPr marR="0" lvl="0" indent="0"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200" b="1" kern="0">
                  <a:solidFill>
                    <a:schemeClr val="bg1"/>
                  </a:solidFill>
                  <a:latin typeface="Arial" panose="020B0604030504040204" pitchFamily="34" charset="0"/>
                  <a:ea typeface="STXihei" panose="02010600040101010101" pitchFamily="2" charset="-122"/>
                  <a:cs typeface="+mn-ea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400" b="1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Procedure</a:t>
              </a:r>
            </a:p>
          </p:txBody>
        </p:sp>
        <p:grpSp>
          <p:nvGrpSpPr>
            <p:cNvPr id="95" name="Group 387">
              <a:extLst>
                <a:ext uri="{FF2B5EF4-FFF2-40B4-BE49-F238E27FC236}">
                  <a16:creationId xmlns:a16="http://schemas.microsoft.com/office/drawing/2014/main" id="{D1851A07-9E9D-419B-90AD-76E4549C4B9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044489" y="2184687"/>
              <a:ext cx="287955" cy="287955"/>
              <a:chOff x="7355" y="1558"/>
              <a:chExt cx="340" cy="340"/>
            </a:xfrm>
            <a:solidFill>
              <a:sysClr val="windowText" lastClr="000000"/>
            </a:solidFill>
          </p:grpSpPr>
          <p:sp>
            <p:nvSpPr>
              <p:cNvPr id="96" name="Freeform 388">
                <a:extLst>
                  <a:ext uri="{FF2B5EF4-FFF2-40B4-BE49-F238E27FC236}">
                    <a16:creationId xmlns:a16="http://schemas.microsoft.com/office/drawing/2014/main" id="{2545DCE4-B3AB-4EB4-85B4-99541E986A8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5" y="1558"/>
                <a:ext cx="340" cy="340"/>
              </a:xfrm>
              <a:custGeom>
                <a:avLst/>
                <a:gdLst>
                  <a:gd name="T0" fmla="*/ 256 w 512"/>
                  <a:gd name="T1" fmla="*/ 21 h 512"/>
                  <a:gd name="T2" fmla="*/ 490 w 512"/>
                  <a:gd name="T3" fmla="*/ 256 h 512"/>
                  <a:gd name="T4" fmla="*/ 256 w 512"/>
                  <a:gd name="T5" fmla="*/ 490 h 512"/>
                  <a:gd name="T6" fmla="*/ 21 w 512"/>
                  <a:gd name="T7" fmla="*/ 256 h 512"/>
                  <a:gd name="T8" fmla="*/ 256 w 512"/>
                  <a:gd name="T9" fmla="*/ 21 h 512"/>
                  <a:gd name="T10" fmla="*/ 256 w 512"/>
                  <a:gd name="T11" fmla="*/ 0 h 512"/>
                  <a:gd name="T12" fmla="*/ 0 w 512"/>
                  <a:gd name="T13" fmla="*/ 256 h 512"/>
                  <a:gd name="T14" fmla="*/ 256 w 512"/>
                  <a:gd name="T15" fmla="*/ 512 h 512"/>
                  <a:gd name="T16" fmla="*/ 512 w 512"/>
                  <a:gd name="T17" fmla="*/ 256 h 512"/>
                  <a:gd name="T18" fmla="*/ 256 w 512"/>
                  <a:gd name="T1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2">
                    <a:moveTo>
                      <a:pt x="256" y="21"/>
                    </a:moveTo>
                    <a:cubicBezTo>
                      <a:pt x="385" y="21"/>
                      <a:pt x="490" y="126"/>
                      <a:pt x="490" y="256"/>
                    </a:cubicBezTo>
                    <a:cubicBezTo>
                      <a:pt x="490" y="385"/>
                      <a:pt x="385" y="490"/>
                      <a:pt x="256" y="490"/>
                    </a:cubicBezTo>
                    <a:cubicBezTo>
                      <a:pt x="126" y="490"/>
                      <a:pt x="21" y="385"/>
                      <a:pt x="21" y="256"/>
                    </a:cubicBezTo>
                    <a:cubicBezTo>
                      <a:pt x="21" y="126"/>
                      <a:pt x="126" y="21"/>
                      <a:pt x="256" y="21"/>
                    </a:cubicBezTo>
                    <a:moveTo>
                      <a:pt x="256" y="0"/>
                    </a:moveTo>
                    <a:cubicBezTo>
                      <a:pt x="114" y="0"/>
                      <a:pt x="0" y="114"/>
                      <a:pt x="0" y="256"/>
                    </a:cubicBezTo>
                    <a:cubicBezTo>
                      <a:pt x="0" y="397"/>
                      <a:pt x="114" y="512"/>
                      <a:pt x="256" y="512"/>
                    </a:cubicBezTo>
                    <a:cubicBezTo>
                      <a:pt x="397" y="512"/>
                      <a:pt x="512" y="397"/>
                      <a:pt x="512" y="256"/>
                    </a:cubicBezTo>
                    <a:cubicBezTo>
                      <a:pt x="512" y="114"/>
                      <a:pt x="397" y="0"/>
                      <a:pt x="25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5" tIns="45713" rIns="91425" bIns="4571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</a:endParaRPr>
              </a:p>
            </p:txBody>
          </p:sp>
          <p:sp>
            <p:nvSpPr>
              <p:cNvPr id="97" name="Freeform 389">
                <a:extLst>
                  <a:ext uri="{FF2B5EF4-FFF2-40B4-BE49-F238E27FC236}">
                    <a16:creationId xmlns:a16="http://schemas.microsoft.com/office/drawing/2014/main" id="{98D80428-6DE9-4588-B04E-0B5F10560D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418" y="1664"/>
                <a:ext cx="213" cy="149"/>
              </a:xfrm>
              <a:custGeom>
                <a:avLst/>
                <a:gdLst>
                  <a:gd name="T0" fmla="*/ 321 w 321"/>
                  <a:gd name="T1" fmla="*/ 160 h 224"/>
                  <a:gd name="T2" fmla="*/ 129 w 321"/>
                  <a:gd name="T3" fmla="*/ 170 h 224"/>
                  <a:gd name="T4" fmla="*/ 129 w 321"/>
                  <a:gd name="T5" fmla="*/ 149 h 224"/>
                  <a:gd name="T6" fmla="*/ 299 w 321"/>
                  <a:gd name="T7" fmla="*/ 21 h 224"/>
                  <a:gd name="T8" fmla="*/ 75 w 321"/>
                  <a:gd name="T9" fmla="*/ 32 h 224"/>
                  <a:gd name="T10" fmla="*/ 54 w 321"/>
                  <a:gd name="T11" fmla="*/ 32 h 224"/>
                  <a:gd name="T12" fmla="*/ 65 w 321"/>
                  <a:gd name="T13" fmla="*/ 0 h 224"/>
                  <a:gd name="T14" fmla="*/ 321 w 321"/>
                  <a:gd name="T15" fmla="*/ 10 h 224"/>
                  <a:gd name="T16" fmla="*/ 90 w 321"/>
                  <a:gd name="T17" fmla="*/ 193 h 224"/>
                  <a:gd name="T18" fmla="*/ 101 w 321"/>
                  <a:gd name="T19" fmla="*/ 136 h 224"/>
                  <a:gd name="T20" fmla="*/ 54 w 321"/>
                  <a:gd name="T21" fmla="*/ 58 h 224"/>
                  <a:gd name="T22" fmla="*/ 54 w 321"/>
                  <a:gd name="T23" fmla="*/ 58 h 224"/>
                  <a:gd name="T24" fmla="*/ 54 w 321"/>
                  <a:gd name="T25" fmla="*/ 58 h 224"/>
                  <a:gd name="T26" fmla="*/ 6 w 321"/>
                  <a:gd name="T27" fmla="*/ 136 h 224"/>
                  <a:gd name="T28" fmla="*/ 18 w 321"/>
                  <a:gd name="T29" fmla="*/ 192 h 224"/>
                  <a:gd name="T30" fmla="*/ 22 w 321"/>
                  <a:gd name="T31" fmla="*/ 213 h 224"/>
                  <a:gd name="T32" fmla="*/ 42 w 321"/>
                  <a:gd name="T33" fmla="*/ 190 h 224"/>
                  <a:gd name="T34" fmla="*/ 27 w 321"/>
                  <a:gd name="T35" fmla="*/ 131 h 224"/>
                  <a:gd name="T36" fmla="*/ 54 w 321"/>
                  <a:gd name="T37" fmla="*/ 80 h 224"/>
                  <a:gd name="T38" fmla="*/ 54 w 321"/>
                  <a:gd name="T39" fmla="*/ 80 h 224"/>
                  <a:gd name="T40" fmla="*/ 81 w 321"/>
                  <a:gd name="T41" fmla="*/ 131 h 224"/>
                  <a:gd name="T42" fmla="*/ 65 w 321"/>
                  <a:gd name="T43" fmla="*/ 190 h 224"/>
                  <a:gd name="T44" fmla="*/ 99 w 321"/>
                  <a:gd name="T45" fmla="*/ 216 h 224"/>
                  <a:gd name="T46" fmla="*/ 128 w 321"/>
                  <a:gd name="T47" fmla="*/ 224 h 224"/>
                  <a:gd name="T48" fmla="*/ 135 w 321"/>
                  <a:gd name="T49" fmla="*/ 206 h 224"/>
                  <a:gd name="T50" fmla="*/ 139 w 321"/>
                  <a:gd name="T51" fmla="*/ 74 h 224"/>
                  <a:gd name="T52" fmla="*/ 278 w 321"/>
                  <a:gd name="T53" fmla="*/ 64 h 224"/>
                  <a:gd name="T54" fmla="*/ 139 w 321"/>
                  <a:gd name="T55" fmla="*/ 53 h 224"/>
                  <a:gd name="T56" fmla="*/ 139 w 321"/>
                  <a:gd name="T57" fmla="*/ 74 h 224"/>
                  <a:gd name="T58" fmla="*/ 267 w 321"/>
                  <a:gd name="T59" fmla="*/ 117 h 224"/>
                  <a:gd name="T60" fmla="*/ 267 w 321"/>
                  <a:gd name="T61" fmla="*/ 96 h 224"/>
                  <a:gd name="T62" fmla="*/ 129 w 321"/>
                  <a:gd name="T63" fmla="*/ 106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21" h="224">
                    <a:moveTo>
                      <a:pt x="321" y="10"/>
                    </a:moveTo>
                    <a:cubicBezTo>
                      <a:pt x="321" y="160"/>
                      <a:pt x="321" y="160"/>
                      <a:pt x="321" y="160"/>
                    </a:cubicBezTo>
                    <a:cubicBezTo>
                      <a:pt x="321" y="166"/>
                      <a:pt x="316" y="170"/>
                      <a:pt x="310" y="170"/>
                    </a:cubicBezTo>
                    <a:cubicBezTo>
                      <a:pt x="129" y="170"/>
                      <a:pt x="129" y="170"/>
                      <a:pt x="129" y="170"/>
                    </a:cubicBezTo>
                    <a:cubicBezTo>
                      <a:pt x="123" y="170"/>
                      <a:pt x="118" y="166"/>
                      <a:pt x="118" y="160"/>
                    </a:cubicBezTo>
                    <a:cubicBezTo>
                      <a:pt x="118" y="154"/>
                      <a:pt x="123" y="149"/>
                      <a:pt x="129" y="149"/>
                    </a:cubicBezTo>
                    <a:cubicBezTo>
                      <a:pt x="299" y="149"/>
                      <a:pt x="299" y="149"/>
                      <a:pt x="299" y="149"/>
                    </a:cubicBezTo>
                    <a:cubicBezTo>
                      <a:pt x="299" y="21"/>
                      <a:pt x="299" y="21"/>
                      <a:pt x="299" y="21"/>
                    </a:cubicBezTo>
                    <a:cubicBezTo>
                      <a:pt x="75" y="21"/>
                      <a:pt x="75" y="21"/>
                      <a:pt x="75" y="21"/>
                    </a:cubicBezTo>
                    <a:cubicBezTo>
                      <a:pt x="75" y="32"/>
                      <a:pt x="75" y="32"/>
                      <a:pt x="75" y="32"/>
                    </a:cubicBezTo>
                    <a:cubicBezTo>
                      <a:pt x="75" y="38"/>
                      <a:pt x="71" y="42"/>
                      <a:pt x="65" y="42"/>
                    </a:cubicBezTo>
                    <a:cubicBezTo>
                      <a:pt x="59" y="42"/>
                      <a:pt x="54" y="38"/>
                      <a:pt x="54" y="32"/>
                    </a:cubicBezTo>
                    <a:cubicBezTo>
                      <a:pt x="54" y="10"/>
                      <a:pt x="54" y="10"/>
                      <a:pt x="54" y="10"/>
                    </a:cubicBezTo>
                    <a:cubicBezTo>
                      <a:pt x="54" y="4"/>
                      <a:pt x="59" y="0"/>
                      <a:pt x="65" y="0"/>
                    </a:cubicBezTo>
                    <a:cubicBezTo>
                      <a:pt x="310" y="0"/>
                      <a:pt x="310" y="0"/>
                      <a:pt x="310" y="0"/>
                    </a:cubicBezTo>
                    <a:cubicBezTo>
                      <a:pt x="316" y="0"/>
                      <a:pt x="321" y="4"/>
                      <a:pt x="321" y="10"/>
                    </a:cubicBezTo>
                    <a:close/>
                    <a:moveTo>
                      <a:pt x="103" y="195"/>
                    </a:moveTo>
                    <a:cubicBezTo>
                      <a:pt x="98" y="194"/>
                      <a:pt x="92" y="193"/>
                      <a:pt x="90" y="193"/>
                    </a:cubicBezTo>
                    <a:cubicBezTo>
                      <a:pt x="88" y="191"/>
                      <a:pt x="84" y="180"/>
                      <a:pt x="85" y="176"/>
                    </a:cubicBezTo>
                    <a:cubicBezTo>
                      <a:pt x="91" y="166"/>
                      <a:pt x="98" y="150"/>
                      <a:pt x="101" y="136"/>
                    </a:cubicBezTo>
                    <a:cubicBezTo>
                      <a:pt x="108" y="110"/>
                      <a:pt x="105" y="90"/>
                      <a:pt x="94" y="77"/>
                    </a:cubicBezTo>
                    <a:cubicBezTo>
                      <a:pt x="80" y="59"/>
                      <a:pt x="58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1" y="58"/>
                      <a:pt x="28" y="59"/>
                      <a:pt x="14" y="77"/>
                    </a:cubicBezTo>
                    <a:cubicBezTo>
                      <a:pt x="3" y="90"/>
                      <a:pt x="0" y="110"/>
                      <a:pt x="6" y="136"/>
                    </a:cubicBezTo>
                    <a:cubicBezTo>
                      <a:pt x="10" y="150"/>
                      <a:pt x="17" y="166"/>
                      <a:pt x="23" y="176"/>
                    </a:cubicBezTo>
                    <a:cubicBezTo>
                      <a:pt x="24" y="180"/>
                      <a:pt x="20" y="191"/>
                      <a:pt x="18" y="192"/>
                    </a:cubicBezTo>
                    <a:cubicBezTo>
                      <a:pt x="13" y="194"/>
                      <a:pt x="10" y="201"/>
                      <a:pt x="12" y="206"/>
                    </a:cubicBezTo>
                    <a:cubicBezTo>
                      <a:pt x="14" y="210"/>
                      <a:pt x="18" y="213"/>
                      <a:pt x="22" y="213"/>
                    </a:cubicBezTo>
                    <a:cubicBezTo>
                      <a:pt x="23" y="213"/>
                      <a:pt x="25" y="213"/>
                      <a:pt x="26" y="212"/>
                    </a:cubicBezTo>
                    <a:cubicBezTo>
                      <a:pt x="36" y="209"/>
                      <a:pt x="40" y="197"/>
                      <a:pt x="42" y="190"/>
                    </a:cubicBezTo>
                    <a:cubicBezTo>
                      <a:pt x="44" y="184"/>
                      <a:pt x="47" y="172"/>
                      <a:pt x="41" y="164"/>
                    </a:cubicBezTo>
                    <a:cubicBezTo>
                      <a:pt x="36" y="157"/>
                      <a:pt x="30" y="142"/>
                      <a:pt x="27" y="131"/>
                    </a:cubicBezTo>
                    <a:cubicBezTo>
                      <a:pt x="23" y="112"/>
                      <a:pt x="24" y="99"/>
                      <a:pt x="30" y="90"/>
                    </a:cubicBezTo>
                    <a:cubicBezTo>
                      <a:pt x="39" y="80"/>
                      <a:pt x="53" y="80"/>
                      <a:pt x="54" y="80"/>
                    </a:cubicBezTo>
                    <a:cubicBezTo>
                      <a:pt x="54" y="80"/>
                      <a:pt x="54" y="80"/>
                      <a:pt x="54" y="80"/>
                    </a:cubicBezTo>
                    <a:cubicBezTo>
                      <a:pt x="54" y="80"/>
                      <a:pt x="54" y="80"/>
                      <a:pt x="54" y="80"/>
                    </a:cubicBezTo>
                    <a:cubicBezTo>
                      <a:pt x="54" y="80"/>
                      <a:pt x="69" y="80"/>
                      <a:pt x="77" y="90"/>
                    </a:cubicBezTo>
                    <a:cubicBezTo>
                      <a:pt x="84" y="98"/>
                      <a:pt x="85" y="112"/>
                      <a:pt x="81" y="131"/>
                    </a:cubicBezTo>
                    <a:cubicBezTo>
                      <a:pt x="78" y="142"/>
                      <a:pt x="72" y="157"/>
                      <a:pt x="66" y="164"/>
                    </a:cubicBezTo>
                    <a:cubicBezTo>
                      <a:pt x="61" y="172"/>
                      <a:pt x="64" y="183"/>
                      <a:pt x="65" y="190"/>
                    </a:cubicBezTo>
                    <a:cubicBezTo>
                      <a:pt x="67" y="197"/>
                      <a:pt x="72" y="209"/>
                      <a:pt x="82" y="212"/>
                    </a:cubicBezTo>
                    <a:cubicBezTo>
                      <a:pt x="86" y="214"/>
                      <a:pt x="92" y="215"/>
                      <a:pt x="99" y="216"/>
                    </a:cubicBezTo>
                    <a:cubicBezTo>
                      <a:pt x="105" y="217"/>
                      <a:pt x="118" y="219"/>
                      <a:pt x="121" y="222"/>
                    </a:cubicBezTo>
                    <a:cubicBezTo>
                      <a:pt x="123" y="223"/>
                      <a:pt x="126" y="224"/>
                      <a:pt x="128" y="224"/>
                    </a:cubicBezTo>
                    <a:cubicBezTo>
                      <a:pt x="131" y="224"/>
                      <a:pt x="134" y="223"/>
                      <a:pt x="136" y="221"/>
                    </a:cubicBezTo>
                    <a:cubicBezTo>
                      <a:pt x="140" y="216"/>
                      <a:pt x="140" y="210"/>
                      <a:pt x="135" y="206"/>
                    </a:cubicBezTo>
                    <a:cubicBezTo>
                      <a:pt x="128" y="199"/>
                      <a:pt x="115" y="197"/>
                      <a:pt x="103" y="195"/>
                    </a:cubicBezTo>
                    <a:close/>
                    <a:moveTo>
                      <a:pt x="139" y="74"/>
                    </a:moveTo>
                    <a:cubicBezTo>
                      <a:pt x="267" y="74"/>
                      <a:pt x="267" y="74"/>
                      <a:pt x="267" y="74"/>
                    </a:cubicBezTo>
                    <a:cubicBezTo>
                      <a:pt x="273" y="74"/>
                      <a:pt x="278" y="70"/>
                      <a:pt x="278" y="64"/>
                    </a:cubicBezTo>
                    <a:cubicBezTo>
                      <a:pt x="278" y="58"/>
                      <a:pt x="273" y="53"/>
                      <a:pt x="267" y="53"/>
                    </a:cubicBezTo>
                    <a:cubicBezTo>
                      <a:pt x="139" y="53"/>
                      <a:pt x="139" y="53"/>
                      <a:pt x="139" y="53"/>
                    </a:cubicBezTo>
                    <a:cubicBezTo>
                      <a:pt x="133" y="53"/>
                      <a:pt x="129" y="58"/>
                      <a:pt x="129" y="64"/>
                    </a:cubicBezTo>
                    <a:cubicBezTo>
                      <a:pt x="129" y="70"/>
                      <a:pt x="133" y="74"/>
                      <a:pt x="139" y="74"/>
                    </a:cubicBezTo>
                    <a:close/>
                    <a:moveTo>
                      <a:pt x="139" y="117"/>
                    </a:moveTo>
                    <a:cubicBezTo>
                      <a:pt x="267" y="117"/>
                      <a:pt x="267" y="117"/>
                      <a:pt x="267" y="117"/>
                    </a:cubicBezTo>
                    <a:cubicBezTo>
                      <a:pt x="273" y="117"/>
                      <a:pt x="278" y="112"/>
                      <a:pt x="278" y="106"/>
                    </a:cubicBezTo>
                    <a:cubicBezTo>
                      <a:pt x="278" y="100"/>
                      <a:pt x="273" y="96"/>
                      <a:pt x="267" y="96"/>
                    </a:cubicBezTo>
                    <a:cubicBezTo>
                      <a:pt x="139" y="96"/>
                      <a:pt x="139" y="96"/>
                      <a:pt x="139" y="96"/>
                    </a:cubicBezTo>
                    <a:cubicBezTo>
                      <a:pt x="133" y="96"/>
                      <a:pt x="129" y="100"/>
                      <a:pt x="129" y="106"/>
                    </a:cubicBezTo>
                    <a:cubicBezTo>
                      <a:pt x="129" y="112"/>
                      <a:pt x="133" y="117"/>
                      <a:pt x="139" y="1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5" tIns="45713" rIns="91425" bIns="4571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13" name="矩形 12">
            <a:extLst>
              <a:ext uri="{FF2B5EF4-FFF2-40B4-BE49-F238E27FC236}">
                <a16:creationId xmlns:a16="http://schemas.microsoft.com/office/drawing/2014/main" id="{1E6D6BFB-7E49-4E08-851C-02DCF156FD22}"/>
              </a:ext>
            </a:extLst>
          </p:cNvPr>
          <p:cNvSpPr/>
          <p:nvPr/>
        </p:nvSpPr>
        <p:spPr>
          <a:xfrm rot="20059531">
            <a:off x="516649" y="2374724"/>
            <a:ext cx="5166783" cy="1460163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rgbClr val="C00000"/>
                </a:solidFill>
                <a:latin typeface="Arial" panose="020B0604020202020204" pitchFamily="34" charset="0"/>
              </a:rPr>
              <a:t>Customize this slide based on customer services.</a:t>
            </a:r>
          </a:p>
        </p:txBody>
      </p:sp>
    </p:spTree>
    <p:extLst>
      <p:ext uri="{BB962C8B-B14F-4D97-AF65-F5344CB8AC3E}">
        <p14:creationId xmlns:p14="http://schemas.microsoft.com/office/powerpoint/2010/main" val="63690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 txBox="1">
            <a:spLocks/>
          </p:cNvSpPr>
          <p:nvPr/>
        </p:nvSpPr>
        <p:spPr>
          <a:xfrm>
            <a:off x="480236" y="167997"/>
            <a:ext cx="10536526" cy="4616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>
            <a:defPPr>
              <a:defRPr lang="en-US"/>
            </a:defPPr>
            <a:lvl1pPr>
              <a:defRPr sz="2400" b="1" u="none">
                <a:latin typeface="Arial" panose="020B0604020202020204" pitchFamily="34" charset="0"/>
              </a:defRPr>
            </a:lvl1pPr>
          </a:lstStyle>
          <a:p>
            <a:r>
              <a:t>Object Storage Migration Solution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7997719" y="1650261"/>
            <a:ext cx="1149252" cy="369332"/>
          </a:xfrm>
          <a:prstGeom prst="rect">
            <a:avLst/>
          </a:prstGeom>
          <a:solidFill>
            <a:sysClr val="window" lastClr="FFFFFF"/>
          </a:solidFill>
        </p:spPr>
        <p:txBody>
          <a:bodyPr wrap="square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793581" y="1834927"/>
            <a:ext cx="4714928" cy="3385542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0">
            <a:noAutofit/>
          </a:bodyPr>
          <a:lstStyle/>
          <a:p>
            <a:pPr marL="204252" marR="0" lvl="1" indent="-204252" defTabSz="798008" eaLnBrk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altLang="zh-CN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204252" marR="0" lvl="1" indent="-204252" defTabSz="798008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sz="1200" b="0" u="none" dirty="0">
                <a:solidFill>
                  <a:prstClr val="black"/>
                </a:solidFill>
                <a:latin typeface="Arial" panose="020B0604020202020204" pitchFamily="34" charset="0"/>
              </a:rPr>
              <a:t>Obtain the AK/SK, region, and bucket name of both the source and destination storage.</a:t>
            </a:r>
            <a:endParaRPr kumimoji="0" lang="en-US" altLang="zh-CN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204252" marR="0" lvl="1" indent="-204252" defTabSz="798008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sz="1200" b="0" u="none" dirty="0">
                <a:solidFill>
                  <a:prstClr val="black"/>
                </a:solidFill>
                <a:latin typeface="Arial" panose="020B0604020202020204" pitchFamily="34" charset="0"/>
              </a:rPr>
              <a:t>On the OMS console, create a migration task, configure parameters, and start the migration. For example, create an incremental migration task to migrate objects generated after the last full migration.</a:t>
            </a:r>
            <a:endParaRPr kumimoji="0" lang="en-US" altLang="zh-CN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204252" marR="0" lvl="1" indent="-204252" defTabSz="798008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sz="1200" b="0" u="none" dirty="0">
                <a:solidFill>
                  <a:prstClr val="black"/>
                </a:solidFill>
                <a:latin typeface="Arial" panose="020B0604020202020204" pitchFamily="34" charset="0"/>
              </a:rPr>
              <a:t>On the migration page, view the task progress. The progress is refreshed every 10 seconds.</a:t>
            </a:r>
            <a:endParaRPr kumimoji="0" lang="en-US" altLang="zh-CN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204252" marR="0" lvl="1" indent="-204252" defTabSz="798008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sz="1200" b="0" u="none" dirty="0">
                <a:solidFill>
                  <a:prstClr val="black"/>
                </a:solidFill>
                <a:latin typeface="Arial" panose="020B0604020202020204" pitchFamily="34" charset="0"/>
              </a:rPr>
              <a:t>Check the result. If the task fails, restart it to perform the migration again.</a:t>
            </a:r>
            <a:endParaRPr kumimoji="0" lang="en-US" altLang="zh-CN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sym typeface="Arial" charset="0"/>
            </a:endParaRPr>
          </a:p>
          <a:p>
            <a:pPr marL="0" lvl="1" defTabSz="798008" eaLnBrk="0" hangingPunct="0">
              <a:lnSpc>
                <a:spcPct val="120000"/>
              </a:lnSpc>
              <a:defRPr/>
            </a:pPr>
            <a:r>
              <a:rPr sz="1200" b="0" u="none" dirty="0">
                <a:solidFill>
                  <a:srgbClr val="FF0000"/>
                </a:solidFill>
                <a:latin typeface="Arial" panose="020B0604020202020204" pitchFamily="34" charset="0"/>
              </a:rPr>
              <a:t>Note: During the migration, objects will be obtained from the source object storage, generating downstream traffic. </a:t>
            </a:r>
            <a:r>
              <a:rPr lang="en-US" sz="1200" dirty="0">
                <a:solidFill>
                  <a:srgbClr val="FF0000"/>
                </a:solidFill>
                <a:latin typeface="Arial" panose="020B0604020202020204" pitchFamily="34" charset="0"/>
              </a:rPr>
              <a:t>You can deploy CDN in the source environment to accelerate the download and reduce the transmission cost.</a:t>
            </a:r>
            <a:endParaRPr kumimoji="0" lang="en-US" altLang="zh-CN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58337" y="1114701"/>
            <a:ext cx="5825114" cy="4407003"/>
            <a:chOff x="188105" y="1264851"/>
            <a:chExt cx="4531857" cy="3100113"/>
          </a:xfrm>
        </p:grpSpPr>
        <p:sp>
          <p:nvSpPr>
            <p:cNvPr id="7" name="文本框 6"/>
            <p:cNvSpPr txBox="1"/>
            <p:nvPr/>
          </p:nvSpPr>
          <p:spPr>
            <a:xfrm>
              <a:off x="188105" y="1264851"/>
              <a:ext cx="1045470" cy="25980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800" b="0" u="none">
                  <a:solidFill>
                    <a:prstClr val="black"/>
                  </a:solidFill>
                  <a:latin typeface="Arial" panose="020B0604020202020204" pitchFamily="34" charset="0"/>
                </a:rPr>
                <a:t> </a:t>
              </a:r>
            </a:p>
          </p:txBody>
        </p:sp>
        <p:sp>
          <p:nvSpPr>
            <p:cNvPr id="8" name="圆角矩形 7"/>
            <p:cNvSpPr/>
            <p:nvPr/>
          </p:nvSpPr>
          <p:spPr>
            <a:xfrm>
              <a:off x="549938" y="3468094"/>
              <a:ext cx="935967" cy="370936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400" b="0" u="none" dirty="0">
                  <a:solidFill>
                    <a:prstClr val="white"/>
                  </a:solidFill>
                  <a:latin typeface="Arial" panose="020B0604020202020204" pitchFamily="34" charset="0"/>
                </a:rPr>
                <a:t>Object storage</a:t>
              </a:r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697664" y="2488449"/>
              <a:ext cx="640513" cy="370936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200" b="0" u="none" dirty="0">
                  <a:solidFill>
                    <a:prstClr val="white"/>
                  </a:solidFill>
                  <a:latin typeface="Arial" panose="020B0604020202020204" pitchFamily="34" charset="0"/>
                </a:rPr>
                <a:t>App</a:t>
              </a:r>
              <a:endPara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232314" y="1750562"/>
              <a:ext cx="1596486" cy="2614402"/>
            </a:xfrm>
            <a:prstGeom prst="rect">
              <a:avLst/>
            </a:prstGeom>
            <a:noFill/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295813" y="1757181"/>
              <a:ext cx="533279" cy="18403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100" b="0" u="none">
                  <a:solidFill>
                    <a:prstClr val="black"/>
                  </a:solidFill>
                  <a:latin typeface="Arial" panose="020B0604020202020204" pitchFamily="34" charset="0"/>
                </a:rPr>
                <a:t>Source</a:t>
              </a:r>
            </a:p>
          </p:txBody>
        </p:sp>
        <p:cxnSp>
          <p:nvCxnSpPr>
            <p:cNvPr id="12" name="直接箭头连接符 11"/>
            <p:cNvCxnSpPr>
              <a:stCxn id="8" idx="0"/>
              <a:endCxn id="9" idx="2"/>
            </p:cNvCxnSpPr>
            <p:nvPr/>
          </p:nvCxnSpPr>
          <p:spPr>
            <a:xfrm flipH="1" flipV="1">
              <a:off x="1017921" y="2859385"/>
              <a:ext cx="1" cy="608709"/>
            </a:xfrm>
            <a:prstGeom prst="straightConnector1">
              <a:avLst/>
            </a:prstGeom>
            <a:noFill/>
            <a:ln w="6350" cap="flat" cmpd="sng" algn="ctr">
              <a:solidFill>
                <a:srgbClr val="5B9BD5"/>
              </a:solidFill>
              <a:prstDash val="solid"/>
              <a:miter lim="800000"/>
              <a:headEnd type="triangle" w="med" len="med"/>
              <a:tailEnd type="none" w="med" len="med"/>
            </a:ln>
            <a:effectLst/>
          </p:spPr>
        </p:cxnSp>
        <p:sp>
          <p:nvSpPr>
            <p:cNvPr id="13" name="矩形 12"/>
            <p:cNvSpPr/>
            <p:nvPr/>
          </p:nvSpPr>
          <p:spPr>
            <a:xfrm>
              <a:off x="3160983" y="1771828"/>
              <a:ext cx="1558979" cy="2593135"/>
            </a:xfrm>
            <a:prstGeom prst="rect">
              <a:avLst/>
            </a:prstGeom>
            <a:noFill/>
            <a:ln w="12700" cap="flat" cmpd="sng" algn="ctr">
              <a:solidFill>
                <a:srgbClr val="5B9BD5"/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3165653" y="1765210"/>
              <a:ext cx="1107062" cy="1840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1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Huawei Cloud</a:t>
              </a:r>
            </a:p>
          </p:txBody>
        </p:sp>
        <p:cxnSp>
          <p:nvCxnSpPr>
            <p:cNvPr id="15" name="直接箭头连接符 14"/>
            <p:cNvCxnSpPr/>
            <p:nvPr/>
          </p:nvCxnSpPr>
          <p:spPr>
            <a:xfrm flipH="1" flipV="1">
              <a:off x="3971761" y="3057763"/>
              <a:ext cx="5136" cy="410332"/>
            </a:xfrm>
            <a:prstGeom prst="straightConnector1">
              <a:avLst/>
            </a:prstGeom>
            <a:noFill/>
            <a:ln w="6350" cap="flat" cmpd="sng" algn="ctr">
              <a:solidFill>
                <a:srgbClr val="5B9BD5"/>
              </a:solidFill>
              <a:prstDash val="solid"/>
              <a:miter lim="800000"/>
              <a:headEnd type="triangle" w="med" len="med"/>
              <a:tailEnd type="none" w="med" len="med"/>
            </a:ln>
            <a:effectLst/>
          </p:spPr>
        </p:cxnSp>
        <p:sp>
          <p:nvSpPr>
            <p:cNvPr id="16" name="左右箭头 15"/>
            <p:cNvSpPr/>
            <p:nvPr/>
          </p:nvSpPr>
          <p:spPr>
            <a:xfrm>
              <a:off x="1951548" y="1896227"/>
              <a:ext cx="1082017" cy="130593"/>
            </a:xfrm>
            <a:prstGeom prst="leftRightArrow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275799" y="1699913"/>
              <a:ext cx="533279" cy="18403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1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Internet</a:t>
              </a:r>
            </a:p>
          </p:txBody>
        </p:sp>
        <p:sp>
          <p:nvSpPr>
            <p:cNvPr id="18" name="TextBox 73"/>
            <p:cNvSpPr txBox="1"/>
            <p:nvPr/>
          </p:nvSpPr>
          <p:spPr>
            <a:xfrm>
              <a:off x="3789557" y="3881844"/>
              <a:ext cx="364407" cy="17861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050" b="0" u="none">
                  <a:solidFill>
                    <a:prstClr val="black">
                      <a:lumMod val="50000"/>
                      <a:lumOff val="50000"/>
                    </a:prstClr>
                  </a:solidFill>
                  <a:latin typeface="Arial" panose="020B0604020202020204" pitchFamily="34" charset="0"/>
                </a:rPr>
                <a:t>OBS</a:t>
              </a:r>
            </a:p>
          </p:txBody>
        </p:sp>
        <p:cxnSp>
          <p:nvCxnSpPr>
            <p:cNvPr id="19" name="直接箭头连接符 18"/>
            <p:cNvCxnSpPr/>
            <p:nvPr/>
          </p:nvCxnSpPr>
          <p:spPr>
            <a:xfrm>
              <a:off x="1524483" y="3692501"/>
              <a:ext cx="2089947" cy="12664"/>
            </a:xfrm>
            <a:prstGeom prst="straightConnector1">
              <a:avLst/>
            </a:prstGeom>
            <a:noFill/>
            <a:ln w="6350" cap="flat" cmpd="sng" algn="ctr">
              <a:solidFill>
                <a:srgbClr val="5B9BD5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20" name="圆角矩形 19"/>
            <p:cNvSpPr/>
            <p:nvPr/>
          </p:nvSpPr>
          <p:spPr>
            <a:xfrm>
              <a:off x="3607188" y="2493914"/>
              <a:ext cx="640513" cy="370936"/>
            </a:xfrm>
            <a:prstGeom prst="round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200" b="0" u="none">
                  <a:solidFill>
                    <a:prstClr val="white"/>
                  </a:solidFill>
                  <a:latin typeface="Arial" panose="020B0604020202020204" pitchFamily="34" charset="0"/>
                </a:rPr>
                <a:t>App</a:t>
              </a:r>
              <a:endPara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" name="Freeform 47"/>
            <p:cNvSpPr>
              <a:spLocks noEditPoints="1"/>
            </p:cNvSpPr>
            <p:nvPr/>
          </p:nvSpPr>
          <p:spPr bwMode="auto">
            <a:xfrm>
              <a:off x="3675326" y="3501279"/>
              <a:ext cx="597389" cy="407772"/>
            </a:xfrm>
            <a:custGeom>
              <a:avLst/>
              <a:gdLst>
                <a:gd name="T0" fmla="*/ 133 w 176"/>
                <a:gd name="T1" fmla="*/ 32 h 128"/>
                <a:gd name="T2" fmla="*/ 88 w 176"/>
                <a:gd name="T3" fmla="*/ 0 h 128"/>
                <a:gd name="T4" fmla="*/ 42 w 176"/>
                <a:gd name="T5" fmla="*/ 32 h 128"/>
                <a:gd name="T6" fmla="*/ 0 w 176"/>
                <a:gd name="T7" fmla="*/ 80 h 128"/>
                <a:gd name="T8" fmla="*/ 48 w 176"/>
                <a:gd name="T9" fmla="*/ 128 h 128"/>
                <a:gd name="T10" fmla="*/ 128 w 176"/>
                <a:gd name="T11" fmla="*/ 128 h 128"/>
                <a:gd name="T12" fmla="*/ 176 w 176"/>
                <a:gd name="T13" fmla="*/ 80 h 128"/>
                <a:gd name="T14" fmla="*/ 133 w 176"/>
                <a:gd name="T15" fmla="*/ 32 h 128"/>
                <a:gd name="T16" fmla="*/ 74 w 176"/>
                <a:gd name="T17" fmla="*/ 88 h 128"/>
                <a:gd name="T18" fmla="*/ 74 w 176"/>
                <a:gd name="T19" fmla="*/ 86 h 128"/>
                <a:gd name="T20" fmla="*/ 52 w 176"/>
                <a:gd name="T21" fmla="*/ 86 h 128"/>
                <a:gd name="T22" fmla="*/ 49 w 176"/>
                <a:gd name="T23" fmla="*/ 86 h 128"/>
                <a:gd name="T24" fmla="*/ 51 w 176"/>
                <a:gd name="T25" fmla="*/ 84 h 128"/>
                <a:gd name="T26" fmla="*/ 83 w 176"/>
                <a:gd name="T27" fmla="*/ 51 h 128"/>
                <a:gd name="T28" fmla="*/ 88 w 176"/>
                <a:gd name="T29" fmla="*/ 49 h 128"/>
                <a:gd name="T30" fmla="*/ 92 w 176"/>
                <a:gd name="T31" fmla="*/ 51 h 128"/>
                <a:gd name="T32" fmla="*/ 124 w 176"/>
                <a:gd name="T33" fmla="*/ 84 h 128"/>
                <a:gd name="T34" fmla="*/ 125 w 176"/>
                <a:gd name="T35" fmla="*/ 86 h 128"/>
                <a:gd name="T36" fmla="*/ 123 w 176"/>
                <a:gd name="T37" fmla="*/ 86 h 128"/>
                <a:gd name="T38" fmla="*/ 102 w 176"/>
                <a:gd name="T39" fmla="*/ 86 h 128"/>
                <a:gd name="T40" fmla="*/ 102 w 176"/>
                <a:gd name="T41" fmla="*/ 88 h 128"/>
                <a:gd name="T42" fmla="*/ 102 w 176"/>
                <a:gd name="T43" fmla="*/ 90 h 128"/>
                <a:gd name="T44" fmla="*/ 102 w 176"/>
                <a:gd name="T45" fmla="*/ 120 h 128"/>
                <a:gd name="T46" fmla="*/ 74 w 176"/>
                <a:gd name="T47" fmla="*/ 120 h 128"/>
                <a:gd name="T48" fmla="*/ 74 w 176"/>
                <a:gd name="T49" fmla="*/ 90 h 128"/>
                <a:gd name="T50" fmla="*/ 74 w 176"/>
                <a:gd name="T51" fmla="*/ 88 h 128"/>
                <a:gd name="T52" fmla="*/ 128 w 176"/>
                <a:gd name="T53" fmla="*/ 120 h 128"/>
                <a:gd name="T54" fmla="*/ 106 w 176"/>
                <a:gd name="T55" fmla="*/ 120 h 128"/>
                <a:gd name="T56" fmla="*/ 106 w 176"/>
                <a:gd name="T57" fmla="*/ 90 h 128"/>
                <a:gd name="T58" fmla="*/ 123 w 176"/>
                <a:gd name="T59" fmla="*/ 90 h 128"/>
                <a:gd name="T60" fmla="*/ 128 w 176"/>
                <a:gd name="T61" fmla="*/ 87 h 128"/>
                <a:gd name="T62" fmla="*/ 126 w 176"/>
                <a:gd name="T63" fmla="*/ 81 h 128"/>
                <a:gd name="T64" fmla="*/ 95 w 176"/>
                <a:gd name="T65" fmla="*/ 48 h 128"/>
                <a:gd name="T66" fmla="*/ 88 w 176"/>
                <a:gd name="T67" fmla="*/ 45 h 128"/>
                <a:gd name="T68" fmla="*/ 87 w 176"/>
                <a:gd name="T69" fmla="*/ 45 h 128"/>
                <a:gd name="T70" fmla="*/ 80 w 176"/>
                <a:gd name="T71" fmla="*/ 48 h 128"/>
                <a:gd name="T72" fmla="*/ 48 w 176"/>
                <a:gd name="T73" fmla="*/ 81 h 128"/>
                <a:gd name="T74" fmla="*/ 46 w 176"/>
                <a:gd name="T75" fmla="*/ 87 h 128"/>
                <a:gd name="T76" fmla="*/ 52 w 176"/>
                <a:gd name="T77" fmla="*/ 90 h 128"/>
                <a:gd name="T78" fmla="*/ 70 w 176"/>
                <a:gd name="T79" fmla="*/ 90 h 128"/>
                <a:gd name="T80" fmla="*/ 70 w 176"/>
                <a:gd name="T81" fmla="*/ 120 h 128"/>
                <a:gd name="T82" fmla="*/ 48 w 176"/>
                <a:gd name="T83" fmla="*/ 120 h 128"/>
                <a:gd name="T84" fmla="*/ 8 w 176"/>
                <a:gd name="T85" fmla="*/ 80 h 128"/>
                <a:gd name="T86" fmla="*/ 43 w 176"/>
                <a:gd name="T87" fmla="*/ 40 h 128"/>
                <a:gd name="T88" fmla="*/ 50 w 176"/>
                <a:gd name="T89" fmla="*/ 35 h 128"/>
                <a:gd name="T90" fmla="*/ 88 w 176"/>
                <a:gd name="T91" fmla="*/ 8 h 128"/>
                <a:gd name="T92" fmla="*/ 125 w 176"/>
                <a:gd name="T93" fmla="*/ 35 h 128"/>
                <a:gd name="T94" fmla="*/ 132 w 176"/>
                <a:gd name="T95" fmla="*/ 40 h 128"/>
                <a:gd name="T96" fmla="*/ 168 w 176"/>
                <a:gd name="T97" fmla="*/ 80 h 128"/>
                <a:gd name="T98" fmla="*/ 128 w 176"/>
                <a:gd name="T99" fmla="*/ 12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76" h="128">
                  <a:moveTo>
                    <a:pt x="133" y="32"/>
                  </a:moveTo>
                  <a:cubicBezTo>
                    <a:pt x="126" y="14"/>
                    <a:pt x="109" y="0"/>
                    <a:pt x="88" y="0"/>
                  </a:cubicBezTo>
                  <a:cubicBezTo>
                    <a:pt x="67" y="0"/>
                    <a:pt x="49" y="14"/>
                    <a:pt x="42" y="32"/>
                  </a:cubicBezTo>
                  <a:cubicBezTo>
                    <a:pt x="18" y="35"/>
                    <a:pt x="0" y="55"/>
                    <a:pt x="0" y="80"/>
                  </a:cubicBezTo>
                  <a:cubicBezTo>
                    <a:pt x="0" y="107"/>
                    <a:pt x="21" y="128"/>
                    <a:pt x="48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54" y="128"/>
                    <a:pt x="176" y="107"/>
                    <a:pt x="176" y="80"/>
                  </a:cubicBezTo>
                  <a:cubicBezTo>
                    <a:pt x="176" y="55"/>
                    <a:pt x="157" y="35"/>
                    <a:pt x="133" y="32"/>
                  </a:cubicBezTo>
                  <a:close/>
                  <a:moveTo>
                    <a:pt x="74" y="88"/>
                  </a:moveTo>
                  <a:cubicBezTo>
                    <a:pt x="74" y="86"/>
                    <a:pt x="74" y="86"/>
                    <a:pt x="74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50" y="86"/>
                    <a:pt x="50" y="86"/>
                    <a:pt x="49" y="86"/>
                  </a:cubicBezTo>
                  <a:cubicBezTo>
                    <a:pt x="49" y="86"/>
                    <a:pt x="50" y="85"/>
                    <a:pt x="51" y="84"/>
                  </a:cubicBezTo>
                  <a:cubicBezTo>
                    <a:pt x="83" y="51"/>
                    <a:pt x="83" y="51"/>
                    <a:pt x="83" y="51"/>
                  </a:cubicBezTo>
                  <a:cubicBezTo>
                    <a:pt x="84" y="50"/>
                    <a:pt x="86" y="49"/>
                    <a:pt x="88" y="49"/>
                  </a:cubicBezTo>
                  <a:cubicBezTo>
                    <a:pt x="89" y="49"/>
                    <a:pt x="91" y="50"/>
                    <a:pt x="92" y="51"/>
                  </a:cubicBezTo>
                  <a:cubicBezTo>
                    <a:pt x="124" y="84"/>
                    <a:pt x="124" y="84"/>
                    <a:pt x="124" y="84"/>
                  </a:cubicBezTo>
                  <a:cubicBezTo>
                    <a:pt x="125" y="85"/>
                    <a:pt x="125" y="86"/>
                    <a:pt x="125" y="86"/>
                  </a:cubicBezTo>
                  <a:cubicBezTo>
                    <a:pt x="125" y="86"/>
                    <a:pt x="124" y="86"/>
                    <a:pt x="123" y="86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2" y="88"/>
                    <a:pt x="102" y="88"/>
                    <a:pt x="102" y="88"/>
                  </a:cubicBezTo>
                  <a:cubicBezTo>
                    <a:pt x="102" y="90"/>
                    <a:pt x="102" y="90"/>
                    <a:pt x="102" y="90"/>
                  </a:cubicBezTo>
                  <a:cubicBezTo>
                    <a:pt x="102" y="120"/>
                    <a:pt x="102" y="120"/>
                    <a:pt x="102" y="120"/>
                  </a:cubicBezTo>
                  <a:cubicBezTo>
                    <a:pt x="74" y="120"/>
                    <a:pt x="74" y="120"/>
                    <a:pt x="74" y="120"/>
                  </a:cubicBezTo>
                  <a:cubicBezTo>
                    <a:pt x="74" y="90"/>
                    <a:pt x="74" y="90"/>
                    <a:pt x="74" y="90"/>
                  </a:cubicBezTo>
                  <a:lnTo>
                    <a:pt x="74" y="88"/>
                  </a:lnTo>
                  <a:close/>
                  <a:moveTo>
                    <a:pt x="128" y="120"/>
                  </a:moveTo>
                  <a:cubicBezTo>
                    <a:pt x="106" y="120"/>
                    <a:pt x="106" y="120"/>
                    <a:pt x="106" y="120"/>
                  </a:cubicBezTo>
                  <a:cubicBezTo>
                    <a:pt x="106" y="90"/>
                    <a:pt x="106" y="90"/>
                    <a:pt x="106" y="90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7" y="90"/>
                    <a:pt x="128" y="88"/>
                    <a:pt x="128" y="87"/>
                  </a:cubicBezTo>
                  <a:cubicBezTo>
                    <a:pt x="129" y="86"/>
                    <a:pt x="129" y="84"/>
                    <a:pt x="126" y="81"/>
                  </a:cubicBezTo>
                  <a:cubicBezTo>
                    <a:pt x="95" y="48"/>
                    <a:pt x="95" y="48"/>
                    <a:pt x="95" y="48"/>
                  </a:cubicBezTo>
                  <a:cubicBezTo>
                    <a:pt x="93" y="47"/>
                    <a:pt x="90" y="45"/>
                    <a:pt x="88" y="45"/>
                  </a:cubicBezTo>
                  <a:cubicBezTo>
                    <a:pt x="88" y="45"/>
                    <a:pt x="88" y="45"/>
                    <a:pt x="87" y="45"/>
                  </a:cubicBezTo>
                  <a:cubicBezTo>
                    <a:pt x="85" y="45"/>
                    <a:pt x="82" y="47"/>
                    <a:pt x="80" y="48"/>
                  </a:cubicBezTo>
                  <a:cubicBezTo>
                    <a:pt x="48" y="81"/>
                    <a:pt x="48" y="81"/>
                    <a:pt x="48" y="81"/>
                  </a:cubicBezTo>
                  <a:cubicBezTo>
                    <a:pt x="45" y="84"/>
                    <a:pt x="45" y="86"/>
                    <a:pt x="46" y="87"/>
                  </a:cubicBezTo>
                  <a:cubicBezTo>
                    <a:pt x="46" y="88"/>
                    <a:pt x="48" y="90"/>
                    <a:pt x="52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70" y="120"/>
                    <a:pt x="70" y="120"/>
                    <a:pt x="70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26" y="120"/>
                    <a:pt x="8" y="102"/>
                    <a:pt x="8" y="80"/>
                  </a:cubicBezTo>
                  <a:cubicBezTo>
                    <a:pt x="8" y="60"/>
                    <a:pt x="23" y="43"/>
                    <a:pt x="43" y="40"/>
                  </a:cubicBezTo>
                  <a:cubicBezTo>
                    <a:pt x="46" y="40"/>
                    <a:pt x="49" y="38"/>
                    <a:pt x="50" y="35"/>
                  </a:cubicBezTo>
                  <a:cubicBezTo>
                    <a:pt x="55" y="19"/>
                    <a:pt x="71" y="8"/>
                    <a:pt x="88" y="8"/>
                  </a:cubicBezTo>
                  <a:cubicBezTo>
                    <a:pt x="105" y="8"/>
                    <a:pt x="120" y="19"/>
                    <a:pt x="125" y="35"/>
                  </a:cubicBezTo>
                  <a:cubicBezTo>
                    <a:pt x="126" y="38"/>
                    <a:pt x="129" y="40"/>
                    <a:pt x="132" y="40"/>
                  </a:cubicBezTo>
                  <a:cubicBezTo>
                    <a:pt x="152" y="43"/>
                    <a:pt x="168" y="60"/>
                    <a:pt x="168" y="80"/>
                  </a:cubicBezTo>
                  <a:cubicBezTo>
                    <a:pt x="168" y="102"/>
                    <a:pt x="150" y="120"/>
                    <a:pt x="128" y="120"/>
                  </a:cubicBezTo>
                  <a:close/>
                </a:path>
              </a:pathLst>
            </a:custGeom>
            <a:solidFill>
              <a:srgbClr val="48484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2271512" y="3345470"/>
              <a:ext cx="363863" cy="311618"/>
              <a:chOff x="7342188" y="-758825"/>
              <a:chExt cx="579437" cy="579437"/>
            </a:xfrm>
            <a:solidFill>
              <a:srgbClr val="454545"/>
            </a:solidFill>
          </p:grpSpPr>
          <p:sp>
            <p:nvSpPr>
              <p:cNvPr id="24" name="Freeform 5"/>
              <p:cNvSpPr/>
              <p:nvPr/>
            </p:nvSpPr>
            <p:spPr bwMode="auto">
              <a:xfrm>
                <a:off x="7524750" y="-633413"/>
                <a:ext cx="249237" cy="247650"/>
              </a:xfrm>
              <a:custGeom>
                <a:avLst/>
                <a:gdLst>
                  <a:gd name="T0" fmla="*/ 72 w 157"/>
                  <a:gd name="T1" fmla="*/ 10 h 156"/>
                  <a:gd name="T2" fmla="*/ 70 w 157"/>
                  <a:gd name="T3" fmla="*/ 0 h 156"/>
                  <a:gd name="T4" fmla="*/ 0 w 157"/>
                  <a:gd name="T5" fmla="*/ 7 h 156"/>
                  <a:gd name="T6" fmla="*/ 149 w 157"/>
                  <a:gd name="T7" fmla="*/ 156 h 156"/>
                  <a:gd name="T8" fmla="*/ 157 w 157"/>
                  <a:gd name="T9" fmla="*/ 149 h 156"/>
                  <a:gd name="T10" fmla="*/ 22 w 157"/>
                  <a:gd name="T11" fmla="*/ 14 h 156"/>
                  <a:gd name="T12" fmla="*/ 72 w 157"/>
                  <a:gd name="T13" fmla="*/ 1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7" h="156">
                    <a:moveTo>
                      <a:pt x="72" y="10"/>
                    </a:moveTo>
                    <a:lnTo>
                      <a:pt x="70" y="0"/>
                    </a:lnTo>
                    <a:lnTo>
                      <a:pt x="0" y="7"/>
                    </a:lnTo>
                    <a:lnTo>
                      <a:pt x="149" y="156"/>
                    </a:lnTo>
                    <a:lnTo>
                      <a:pt x="157" y="149"/>
                    </a:lnTo>
                    <a:lnTo>
                      <a:pt x="22" y="14"/>
                    </a:lnTo>
                    <a:lnTo>
                      <a:pt x="72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Freeform 6"/>
              <p:cNvSpPr/>
              <p:nvPr/>
            </p:nvSpPr>
            <p:spPr bwMode="auto">
              <a:xfrm>
                <a:off x="7489825" y="-549275"/>
                <a:ext cx="249237" cy="244475"/>
              </a:xfrm>
              <a:custGeom>
                <a:avLst/>
                <a:gdLst>
                  <a:gd name="T0" fmla="*/ 0 w 157"/>
                  <a:gd name="T1" fmla="*/ 5 h 154"/>
                  <a:gd name="T2" fmla="*/ 135 w 157"/>
                  <a:gd name="T3" fmla="*/ 139 h 154"/>
                  <a:gd name="T4" fmla="*/ 87 w 157"/>
                  <a:gd name="T5" fmla="*/ 144 h 154"/>
                  <a:gd name="T6" fmla="*/ 87 w 157"/>
                  <a:gd name="T7" fmla="*/ 154 h 154"/>
                  <a:gd name="T8" fmla="*/ 157 w 157"/>
                  <a:gd name="T9" fmla="*/ 149 h 154"/>
                  <a:gd name="T10" fmla="*/ 8 w 157"/>
                  <a:gd name="T11" fmla="*/ 0 h 154"/>
                  <a:gd name="T12" fmla="*/ 0 w 157"/>
                  <a:gd name="T13" fmla="*/ 5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7" h="154">
                    <a:moveTo>
                      <a:pt x="0" y="5"/>
                    </a:moveTo>
                    <a:lnTo>
                      <a:pt x="135" y="139"/>
                    </a:lnTo>
                    <a:lnTo>
                      <a:pt x="87" y="144"/>
                    </a:lnTo>
                    <a:lnTo>
                      <a:pt x="87" y="154"/>
                    </a:lnTo>
                    <a:lnTo>
                      <a:pt x="157" y="149"/>
                    </a:lnTo>
                    <a:lnTo>
                      <a:pt x="8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Freeform 7"/>
              <p:cNvSpPr>
                <a:spLocks noEditPoints="1"/>
              </p:cNvSpPr>
              <p:nvPr/>
            </p:nvSpPr>
            <p:spPr bwMode="auto">
              <a:xfrm>
                <a:off x="7342188" y="-758825"/>
                <a:ext cx="579437" cy="579437"/>
              </a:xfrm>
              <a:custGeom>
                <a:avLst/>
                <a:gdLst>
                  <a:gd name="T0" fmla="*/ 139 w 152"/>
                  <a:gd name="T1" fmla="*/ 46 h 152"/>
                  <a:gd name="T2" fmla="*/ 106 w 152"/>
                  <a:gd name="T3" fmla="*/ 46 h 152"/>
                  <a:gd name="T4" fmla="*/ 106 w 152"/>
                  <a:gd name="T5" fmla="*/ 13 h 152"/>
                  <a:gd name="T6" fmla="*/ 93 w 152"/>
                  <a:gd name="T7" fmla="*/ 0 h 152"/>
                  <a:gd name="T8" fmla="*/ 13 w 152"/>
                  <a:gd name="T9" fmla="*/ 0 h 152"/>
                  <a:gd name="T10" fmla="*/ 0 w 152"/>
                  <a:gd name="T11" fmla="*/ 13 h 152"/>
                  <a:gd name="T12" fmla="*/ 0 w 152"/>
                  <a:gd name="T13" fmla="*/ 93 h 152"/>
                  <a:gd name="T14" fmla="*/ 13 w 152"/>
                  <a:gd name="T15" fmla="*/ 106 h 152"/>
                  <a:gd name="T16" fmla="*/ 46 w 152"/>
                  <a:gd name="T17" fmla="*/ 106 h 152"/>
                  <a:gd name="T18" fmla="*/ 46 w 152"/>
                  <a:gd name="T19" fmla="*/ 139 h 152"/>
                  <a:gd name="T20" fmla="*/ 59 w 152"/>
                  <a:gd name="T21" fmla="*/ 152 h 152"/>
                  <a:gd name="T22" fmla="*/ 139 w 152"/>
                  <a:gd name="T23" fmla="*/ 152 h 152"/>
                  <a:gd name="T24" fmla="*/ 152 w 152"/>
                  <a:gd name="T25" fmla="*/ 139 h 152"/>
                  <a:gd name="T26" fmla="*/ 152 w 152"/>
                  <a:gd name="T27" fmla="*/ 59 h 152"/>
                  <a:gd name="T28" fmla="*/ 139 w 152"/>
                  <a:gd name="T29" fmla="*/ 46 h 152"/>
                  <a:gd name="T30" fmla="*/ 144 w 152"/>
                  <a:gd name="T31" fmla="*/ 139 h 152"/>
                  <a:gd name="T32" fmla="*/ 139 w 152"/>
                  <a:gd name="T33" fmla="*/ 144 h 152"/>
                  <a:gd name="T34" fmla="*/ 59 w 152"/>
                  <a:gd name="T35" fmla="*/ 144 h 152"/>
                  <a:gd name="T36" fmla="*/ 54 w 152"/>
                  <a:gd name="T37" fmla="*/ 139 h 152"/>
                  <a:gd name="T38" fmla="*/ 54 w 152"/>
                  <a:gd name="T39" fmla="*/ 98 h 152"/>
                  <a:gd name="T40" fmla="*/ 13 w 152"/>
                  <a:gd name="T41" fmla="*/ 98 h 152"/>
                  <a:gd name="T42" fmla="*/ 8 w 152"/>
                  <a:gd name="T43" fmla="*/ 93 h 152"/>
                  <a:gd name="T44" fmla="*/ 8 w 152"/>
                  <a:gd name="T45" fmla="*/ 13 h 152"/>
                  <a:gd name="T46" fmla="*/ 13 w 152"/>
                  <a:gd name="T47" fmla="*/ 8 h 152"/>
                  <a:gd name="T48" fmla="*/ 93 w 152"/>
                  <a:gd name="T49" fmla="*/ 8 h 152"/>
                  <a:gd name="T50" fmla="*/ 98 w 152"/>
                  <a:gd name="T51" fmla="*/ 13 h 152"/>
                  <a:gd name="T52" fmla="*/ 98 w 152"/>
                  <a:gd name="T53" fmla="*/ 54 h 152"/>
                  <a:gd name="T54" fmla="*/ 139 w 152"/>
                  <a:gd name="T55" fmla="*/ 54 h 152"/>
                  <a:gd name="T56" fmla="*/ 144 w 152"/>
                  <a:gd name="T57" fmla="*/ 59 h 152"/>
                  <a:gd name="T58" fmla="*/ 144 w 152"/>
                  <a:gd name="T59" fmla="*/ 139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2" h="152">
                    <a:moveTo>
                      <a:pt x="139" y="46"/>
                    </a:moveTo>
                    <a:cubicBezTo>
                      <a:pt x="106" y="46"/>
                      <a:pt x="106" y="46"/>
                      <a:pt x="106" y="46"/>
                    </a:cubicBezTo>
                    <a:cubicBezTo>
                      <a:pt x="106" y="13"/>
                      <a:pt x="106" y="13"/>
                      <a:pt x="106" y="13"/>
                    </a:cubicBezTo>
                    <a:cubicBezTo>
                      <a:pt x="106" y="6"/>
                      <a:pt x="100" y="0"/>
                      <a:pt x="93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6" y="0"/>
                      <a:pt x="0" y="6"/>
                      <a:pt x="0" y="13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100"/>
                      <a:pt x="6" y="106"/>
                      <a:pt x="13" y="106"/>
                    </a:cubicBezTo>
                    <a:cubicBezTo>
                      <a:pt x="46" y="106"/>
                      <a:pt x="46" y="106"/>
                      <a:pt x="46" y="106"/>
                    </a:cubicBezTo>
                    <a:cubicBezTo>
                      <a:pt x="46" y="139"/>
                      <a:pt x="46" y="139"/>
                      <a:pt x="46" y="139"/>
                    </a:cubicBezTo>
                    <a:cubicBezTo>
                      <a:pt x="46" y="146"/>
                      <a:pt x="52" y="152"/>
                      <a:pt x="59" y="152"/>
                    </a:cubicBezTo>
                    <a:cubicBezTo>
                      <a:pt x="139" y="152"/>
                      <a:pt x="139" y="152"/>
                      <a:pt x="139" y="152"/>
                    </a:cubicBezTo>
                    <a:cubicBezTo>
                      <a:pt x="146" y="152"/>
                      <a:pt x="152" y="146"/>
                      <a:pt x="152" y="139"/>
                    </a:cubicBezTo>
                    <a:cubicBezTo>
                      <a:pt x="152" y="59"/>
                      <a:pt x="152" y="59"/>
                      <a:pt x="152" y="59"/>
                    </a:cubicBezTo>
                    <a:cubicBezTo>
                      <a:pt x="152" y="52"/>
                      <a:pt x="146" y="46"/>
                      <a:pt x="139" y="46"/>
                    </a:cubicBezTo>
                    <a:close/>
                    <a:moveTo>
                      <a:pt x="144" y="139"/>
                    </a:moveTo>
                    <a:cubicBezTo>
                      <a:pt x="144" y="142"/>
                      <a:pt x="142" y="144"/>
                      <a:pt x="139" y="144"/>
                    </a:cubicBezTo>
                    <a:cubicBezTo>
                      <a:pt x="59" y="144"/>
                      <a:pt x="59" y="144"/>
                      <a:pt x="59" y="144"/>
                    </a:cubicBezTo>
                    <a:cubicBezTo>
                      <a:pt x="56" y="144"/>
                      <a:pt x="54" y="142"/>
                      <a:pt x="54" y="139"/>
                    </a:cubicBezTo>
                    <a:cubicBezTo>
                      <a:pt x="54" y="98"/>
                      <a:pt x="54" y="98"/>
                      <a:pt x="54" y="98"/>
                    </a:cubicBezTo>
                    <a:cubicBezTo>
                      <a:pt x="13" y="98"/>
                      <a:pt x="13" y="98"/>
                      <a:pt x="13" y="98"/>
                    </a:cubicBezTo>
                    <a:cubicBezTo>
                      <a:pt x="10" y="98"/>
                      <a:pt x="8" y="96"/>
                      <a:pt x="8" y="93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8" y="10"/>
                      <a:pt x="10" y="8"/>
                      <a:pt x="13" y="8"/>
                    </a:cubicBezTo>
                    <a:cubicBezTo>
                      <a:pt x="93" y="8"/>
                      <a:pt x="93" y="8"/>
                      <a:pt x="93" y="8"/>
                    </a:cubicBezTo>
                    <a:cubicBezTo>
                      <a:pt x="96" y="8"/>
                      <a:pt x="98" y="10"/>
                      <a:pt x="98" y="13"/>
                    </a:cubicBezTo>
                    <a:cubicBezTo>
                      <a:pt x="98" y="54"/>
                      <a:pt x="98" y="54"/>
                      <a:pt x="98" y="54"/>
                    </a:cubicBezTo>
                    <a:cubicBezTo>
                      <a:pt x="139" y="54"/>
                      <a:pt x="139" y="54"/>
                      <a:pt x="139" y="54"/>
                    </a:cubicBezTo>
                    <a:cubicBezTo>
                      <a:pt x="142" y="54"/>
                      <a:pt x="144" y="56"/>
                      <a:pt x="144" y="59"/>
                    </a:cubicBezTo>
                    <a:lnTo>
                      <a:pt x="144" y="13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3" name="文本框 22"/>
            <p:cNvSpPr txBox="1"/>
            <p:nvPr/>
          </p:nvSpPr>
          <p:spPr>
            <a:xfrm>
              <a:off x="2081059" y="3712025"/>
              <a:ext cx="817120" cy="17861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121616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05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OMS migration task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8387111" y="1661191"/>
            <a:ext cx="1439771" cy="287955"/>
            <a:chOff x="7978665" y="2184687"/>
            <a:chExt cx="1439771" cy="287955"/>
          </a:xfrm>
        </p:grpSpPr>
        <p:sp>
          <p:nvSpPr>
            <p:cNvPr id="28" name="TextBox 2"/>
            <p:cNvSpPr txBox="1"/>
            <p:nvPr/>
          </p:nvSpPr>
          <p:spPr>
            <a:xfrm>
              <a:off x="7978665" y="2184687"/>
              <a:ext cx="1439771" cy="28795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anchor="ctr" anchorCtr="0">
              <a:noAutofit/>
            </a:bodyPr>
            <a:lstStyle>
              <a:defPPr>
                <a:defRPr lang="en-US"/>
              </a:defPPr>
              <a:lvl1pPr marR="0" lvl="0" indent="0"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200" b="1" kern="0">
                  <a:solidFill>
                    <a:schemeClr val="bg1"/>
                  </a:solidFill>
                  <a:latin typeface="Arial" panose="020B0604030504040204" pitchFamily="34" charset="0"/>
                  <a:ea typeface="STXihei" panose="02010600040101010101" pitchFamily="2" charset="-122"/>
                  <a:cs typeface="+mn-ea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400" b="1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Procedure</a:t>
              </a:r>
            </a:p>
          </p:txBody>
        </p:sp>
        <p:grpSp>
          <p:nvGrpSpPr>
            <p:cNvPr id="29" name="Group 387">
              <a:extLst>
                <a:ext uri="{FF2B5EF4-FFF2-40B4-BE49-F238E27FC236}">
                  <a16:creationId xmlns:a16="http://schemas.microsoft.com/office/drawing/2014/main" id="{D1851A07-9E9D-419B-90AD-76E4549C4B9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044489" y="2184687"/>
              <a:ext cx="287955" cy="287955"/>
              <a:chOff x="7355" y="1558"/>
              <a:chExt cx="340" cy="340"/>
            </a:xfrm>
            <a:solidFill>
              <a:sysClr val="windowText" lastClr="000000"/>
            </a:solidFill>
          </p:grpSpPr>
          <p:sp>
            <p:nvSpPr>
              <p:cNvPr id="30" name="Freeform 388">
                <a:extLst>
                  <a:ext uri="{FF2B5EF4-FFF2-40B4-BE49-F238E27FC236}">
                    <a16:creationId xmlns:a16="http://schemas.microsoft.com/office/drawing/2014/main" id="{2545DCE4-B3AB-4EB4-85B4-99541E986A8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5" y="1558"/>
                <a:ext cx="340" cy="340"/>
              </a:xfrm>
              <a:custGeom>
                <a:avLst/>
                <a:gdLst>
                  <a:gd name="T0" fmla="*/ 256 w 512"/>
                  <a:gd name="T1" fmla="*/ 21 h 512"/>
                  <a:gd name="T2" fmla="*/ 490 w 512"/>
                  <a:gd name="T3" fmla="*/ 256 h 512"/>
                  <a:gd name="T4" fmla="*/ 256 w 512"/>
                  <a:gd name="T5" fmla="*/ 490 h 512"/>
                  <a:gd name="T6" fmla="*/ 21 w 512"/>
                  <a:gd name="T7" fmla="*/ 256 h 512"/>
                  <a:gd name="T8" fmla="*/ 256 w 512"/>
                  <a:gd name="T9" fmla="*/ 21 h 512"/>
                  <a:gd name="T10" fmla="*/ 256 w 512"/>
                  <a:gd name="T11" fmla="*/ 0 h 512"/>
                  <a:gd name="T12" fmla="*/ 0 w 512"/>
                  <a:gd name="T13" fmla="*/ 256 h 512"/>
                  <a:gd name="T14" fmla="*/ 256 w 512"/>
                  <a:gd name="T15" fmla="*/ 512 h 512"/>
                  <a:gd name="T16" fmla="*/ 512 w 512"/>
                  <a:gd name="T17" fmla="*/ 256 h 512"/>
                  <a:gd name="T18" fmla="*/ 256 w 512"/>
                  <a:gd name="T1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2">
                    <a:moveTo>
                      <a:pt x="256" y="21"/>
                    </a:moveTo>
                    <a:cubicBezTo>
                      <a:pt x="385" y="21"/>
                      <a:pt x="490" y="126"/>
                      <a:pt x="490" y="256"/>
                    </a:cubicBezTo>
                    <a:cubicBezTo>
                      <a:pt x="490" y="385"/>
                      <a:pt x="385" y="490"/>
                      <a:pt x="256" y="490"/>
                    </a:cubicBezTo>
                    <a:cubicBezTo>
                      <a:pt x="126" y="490"/>
                      <a:pt x="21" y="385"/>
                      <a:pt x="21" y="256"/>
                    </a:cubicBezTo>
                    <a:cubicBezTo>
                      <a:pt x="21" y="126"/>
                      <a:pt x="126" y="21"/>
                      <a:pt x="256" y="21"/>
                    </a:cubicBezTo>
                    <a:moveTo>
                      <a:pt x="256" y="0"/>
                    </a:moveTo>
                    <a:cubicBezTo>
                      <a:pt x="114" y="0"/>
                      <a:pt x="0" y="114"/>
                      <a:pt x="0" y="256"/>
                    </a:cubicBezTo>
                    <a:cubicBezTo>
                      <a:pt x="0" y="397"/>
                      <a:pt x="114" y="512"/>
                      <a:pt x="256" y="512"/>
                    </a:cubicBezTo>
                    <a:cubicBezTo>
                      <a:pt x="397" y="512"/>
                      <a:pt x="512" y="397"/>
                      <a:pt x="512" y="256"/>
                    </a:cubicBezTo>
                    <a:cubicBezTo>
                      <a:pt x="512" y="114"/>
                      <a:pt x="397" y="0"/>
                      <a:pt x="25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5" tIns="45713" rIns="91425" bIns="4571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</a:endParaRPr>
              </a:p>
            </p:txBody>
          </p:sp>
          <p:sp>
            <p:nvSpPr>
              <p:cNvPr id="31" name="Freeform 389">
                <a:extLst>
                  <a:ext uri="{FF2B5EF4-FFF2-40B4-BE49-F238E27FC236}">
                    <a16:creationId xmlns:a16="http://schemas.microsoft.com/office/drawing/2014/main" id="{98D80428-6DE9-4588-B04E-0B5F10560D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418" y="1664"/>
                <a:ext cx="213" cy="149"/>
              </a:xfrm>
              <a:custGeom>
                <a:avLst/>
                <a:gdLst>
                  <a:gd name="T0" fmla="*/ 321 w 321"/>
                  <a:gd name="T1" fmla="*/ 160 h 224"/>
                  <a:gd name="T2" fmla="*/ 129 w 321"/>
                  <a:gd name="T3" fmla="*/ 170 h 224"/>
                  <a:gd name="T4" fmla="*/ 129 w 321"/>
                  <a:gd name="T5" fmla="*/ 149 h 224"/>
                  <a:gd name="T6" fmla="*/ 299 w 321"/>
                  <a:gd name="T7" fmla="*/ 21 h 224"/>
                  <a:gd name="T8" fmla="*/ 75 w 321"/>
                  <a:gd name="T9" fmla="*/ 32 h 224"/>
                  <a:gd name="T10" fmla="*/ 54 w 321"/>
                  <a:gd name="T11" fmla="*/ 32 h 224"/>
                  <a:gd name="T12" fmla="*/ 65 w 321"/>
                  <a:gd name="T13" fmla="*/ 0 h 224"/>
                  <a:gd name="T14" fmla="*/ 321 w 321"/>
                  <a:gd name="T15" fmla="*/ 10 h 224"/>
                  <a:gd name="T16" fmla="*/ 90 w 321"/>
                  <a:gd name="T17" fmla="*/ 193 h 224"/>
                  <a:gd name="T18" fmla="*/ 101 w 321"/>
                  <a:gd name="T19" fmla="*/ 136 h 224"/>
                  <a:gd name="T20" fmla="*/ 54 w 321"/>
                  <a:gd name="T21" fmla="*/ 58 h 224"/>
                  <a:gd name="T22" fmla="*/ 54 w 321"/>
                  <a:gd name="T23" fmla="*/ 58 h 224"/>
                  <a:gd name="T24" fmla="*/ 54 w 321"/>
                  <a:gd name="T25" fmla="*/ 58 h 224"/>
                  <a:gd name="T26" fmla="*/ 6 w 321"/>
                  <a:gd name="T27" fmla="*/ 136 h 224"/>
                  <a:gd name="T28" fmla="*/ 18 w 321"/>
                  <a:gd name="T29" fmla="*/ 192 h 224"/>
                  <a:gd name="T30" fmla="*/ 22 w 321"/>
                  <a:gd name="T31" fmla="*/ 213 h 224"/>
                  <a:gd name="T32" fmla="*/ 42 w 321"/>
                  <a:gd name="T33" fmla="*/ 190 h 224"/>
                  <a:gd name="T34" fmla="*/ 27 w 321"/>
                  <a:gd name="T35" fmla="*/ 131 h 224"/>
                  <a:gd name="T36" fmla="*/ 54 w 321"/>
                  <a:gd name="T37" fmla="*/ 80 h 224"/>
                  <a:gd name="T38" fmla="*/ 54 w 321"/>
                  <a:gd name="T39" fmla="*/ 80 h 224"/>
                  <a:gd name="T40" fmla="*/ 81 w 321"/>
                  <a:gd name="T41" fmla="*/ 131 h 224"/>
                  <a:gd name="T42" fmla="*/ 65 w 321"/>
                  <a:gd name="T43" fmla="*/ 190 h 224"/>
                  <a:gd name="T44" fmla="*/ 99 w 321"/>
                  <a:gd name="T45" fmla="*/ 216 h 224"/>
                  <a:gd name="T46" fmla="*/ 128 w 321"/>
                  <a:gd name="T47" fmla="*/ 224 h 224"/>
                  <a:gd name="T48" fmla="*/ 135 w 321"/>
                  <a:gd name="T49" fmla="*/ 206 h 224"/>
                  <a:gd name="T50" fmla="*/ 139 w 321"/>
                  <a:gd name="T51" fmla="*/ 74 h 224"/>
                  <a:gd name="T52" fmla="*/ 278 w 321"/>
                  <a:gd name="T53" fmla="*/ 64 h 224"/>
                  <a:gd name="T54" fmla="*/ 139 w 321"/>
                  <a:gd name="T55" fmla="*/ 53 h 224"/>
                  <a:gd name="T56" fmla="*/ 139 w 321"/>
                  <a:gd name="T57" fmla="*/ 74 h 224"/>
                  <a:gd name="T58" fmla="*/ 267 w 321"/>
                  <a:gd name="T59" fmla="*/ 117 h 224"/>
                  <a:gd name="T60" fmla="*/ 267 w 321"/>
                  <a:gd name="T61" fmla="*/ 96 h 224"/>
                  <a:gd name="T62" fmla="*/ 129 w 321"/>
                  <a:gd name="T63" fmla="*/ 106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21" h="224">
                    <a:moveTo>
                      <a:pt x="321" y="10"/>
                    </a:moveTo>
                    <a:cubicBezTo>
                      <a:pt x="321" y="160"/>
                      <a:pt x="321" y="160"/>
                      <a:pt x="321" y="160"/>
                    </a:cubicBezTo>
                    <a:cubicBezTo>
                      <a:pt x="321" y="166"/>
                      <a:pt x="316" y="170"/>
                      <a:pt x="310" y="170"/>
                    </a:cubicBezTo>
                    <a:cubicBezTo>
                      <a:pt x="129" y="170"/>
                      <a:pt x="129" y="170"/>
                      <a:pt x="129" y="170"/>
                    </a:cubicBezTo>
                    <a:cubicBezTo>
                      <a:pt x="123" y="170"/>
                      <a:pt x="118" y="166"/>
                      <a:pt x="118" y="160"/>
                    </a:cubicBezTo>
                    <a:cubicBezTo>
                      <a:pt x="118" y="154"/>
                      <a:pt x="123" y="149"/>
                      <a:pt x="129" y="149"/>
                    </a:cubicBezTo>
                    <a:cubicBezTo>
                      <a:pt x="299" y="149"/>
                      <a:pt x="299" y="149"/>
                      <a:pt x="299" y="149"/>
                    </a:cubicBezTo>
                    <a:cubicBezTo>
                      <a:pt x="299" y="21"/>
                      <a:pt x="299" y="21"/>
                      <a:pt x="299" y="21"/>
                    </a:cubicBezTo>
                    <a:cubicBezTo>
                      <a:pt x="75" y="21"/>
                      <a:pt x="75" y="21"/>
                      <a:pt x="75" y="21"/>
                    </a:cubicBezTo>
                    <a:cubicBezTo>
                      <a:pt x="75" y="32"/>
                      <a:pt x="75" y="32"/>
                      <a:pt x="75" y="32"/>
                    </a:cubicBezTo>
                    <a:cubicBezTo>
                      <a:pt x="75" y="38"/>
                      <a:pt x="71" y="42"/>
                      <a:pt x="65" y="42"/>
                    </a:cubicBezTo>
                    <a:cubicBezTo>
                      <a:pt x="59" y="42"/>
                      <a:pt x="54" y="38"/>
                      <a:pt x="54" y="32"/>
                    </a:cubicBezTo>
                    <a:cubicBezTo>
                      <a:pt x="54" y="10"/>
                      <a:pt x="54" y="10"/>
                      <a:pt x="54" y="10"/>
                    </a:cubicBezTo>
                    <a:cubicBezTo>
                      <a:pt x="54" y="4"/>
                      <a:pt x="59" y="0"/>
                      <a:pt x="65" y="0"/>
                    </a:cubicBezTo>
                    <a:cubicBezTo>
                      <a:pt x="310" y="0"/>
                      <a:pt x="310" y="0"/>
                      <a:pt x="310" y="0"/>
                    </a:cubicBezTo>
                    <a:cubicBezTo>
                      <a:pt x="316" y="0"/>
                      <a:pt x="321" y="4"/>
                      <a:pt x="321" y="10"/>
                    </a:cubicBezTo>
                    <a:close/>
                    <a:moveTo>
                      <a:pt x="103" y="195"/>
                    </a:moveTo>
                    <a:cubicBezTo>
                      <a:pt x="98" y="194"/>
                      <a:pt x="92" y="193"/>
                      <a:pt x="90" y="193"/>
                    </a:cubicBezTo>
                    <a:cubicBezTo>
                      <a:pt x="88" y="191"/>
                      <a:pt x="84" y="180"/>
                      <a:pt x="85" y="176"/>
                    </a:cubicBezTo>
                    <a:cubicBezTo>
                      <a:pt x="91" y="166"/>
                      <a:pt x="98" y="150"/>
                      <a:pt x="101" y="136"/>
                    </a:cubicBezTo>
                    <a:cubicBezTo>
                      <a:pt x="108" y="110"/>
                      <a:pt x="105" y="90"/>
                      <a:pt x="94" y="77"/>
                    </a:cubicBezTo>
                    <a:cubicBezTo>
                      <a:pt x="80" y="59"/>
                      <a:pt x="58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1" y="58"/>
                      <a:pt x="28" y="59"/>
                      <a:pt x="14" y="77"/>
                    </a:cubicBezTo>
                    <a:cubicBezTo>
                      <a:pt x="3" y="90"/>
                      <a:pt x="0" y="110"/>
                      <a:pt x="6" y="136"/>
                    </a:cubicBezTo>
                    <a:cubicBezTo>
                      <a:pt x="10" y="150"/>
                      <a:pt x="17" y="166"/>
                      <a:pt x="23" y="176"/>
                    </a:cubicBezTo>
                    <a:cubicBezTo>
                      <a:pt x="24" y="180"/>
                      <a:pt x="20" y="191"/>
                      <a:pt x="18" y="192"/>
                    </a:cubicBezTo>
                    <a:cubicBezTo>
                      <a:pt x="13" y="194"/>
                      <a:pt x="10" y="201"/>
                      <a:pt x="12" y="206"/>
                    </a:cubicBezTo>
                    <a:cubicBezTo>
                      <a:pt x="14" y="210"/>
                      <a:pt x="18" y="213"/>
                      <a:pt x="22" y="213"/>
                    </a:cubicBezTo>
                    <a:cubicBezTo>
                      <a:pt x="23" y="213"/>
                      <a:pt x="25" y="213"/>
                      <a:pt x="26" y="212"/>
                    </a:cubicBezTo>
                    <a:cubicBezTo>
                      <a:pt x="36" y="209"/>
                      <a:pt x="40" y="197"/>
                      <a:pt x="42" y="190"/>
                    </a:cubicBezTo>
                    <a:cubicBezTo>
                      <a:pt x="44" y="184"/>
                      <a:pt x="47" y="172"/>
                      <a:pt x="41" y="164"/>
                    </a:cubicBezTo>
                    <a:cubicBezTo>
                      <a:pt x="36" y="157"/>
                      <a:pt x="30" y="142"/>
                      <a:pt x="27" y="131"/>
                    </a:cubicBezTo>
                    <a:cubicBezTo>
                      <a:pt x="23" y="112"/>
                      <a:pt x="24" y="99"/>
                      <a:pt x="30" y="90"/>
                    </a:cubicBezTo>
                    <a:cubicBezTo>
                      <a:pt x="39" y="80"/>
                      <a:pt x="53" y="80"/>
                      <a:pt x="54" y="80"/>
                    </a:cubicBezTo>
                    <a:cubicBezTo>
                      <a:pt x="54" y="80"/>
                      <a:pt x="54" y="80"/>
                      <a:pt x="54" y="80"/>
                    </a:cubicBezTo>
                    <a:cubicBezTo>
                      <a:pt x="54" y="80"/>
                      <a:pt x="54" y="80"/>
                      <a:pt x="54" y="80"/>
                    </a:cubicBezTo>
                    <a:cubicBezTo>
                      <a:pt x="54" y="80"/>
                      <a:pt x="69" y="80"/>
                      <a:pt x="77" y="90"/>
                    </a:cubicBezTo>
                    <a:cubicBezTo>
                      <a:pt x="84" y="98"/>
                      <a:pt x="85" y="112"/>
                      <a:pt x="81" y="131"/>
                    </a:cubicBezTo>
                    <a:cubicBezTo>
                      <a:pt x="78" y="142"/>
                      <a:pt x="72" y="157"/>
                      <a:pt x="66" y="164"/>
                    </a:cubicBezTo>
                    <a:cubicBezTo>
                      <a:pt x="61" y="172"/>
                      <a:pt x="64" y="183"/>
                      <a:pt x="65" y="190"/>
                    </a:cubicBezTo>
                    <a:cubicBezTo>
                      <a:pt x="67" y="197"/>
                      <a:pt x="72" y="209"/>
                      <a:pt x="82" y="212"/>
                    </a:cubicBezTo>
                    <a:cubicBezTo>
                      <a:pt x="86" y="214"/>
                      <a:pt x="92" y="215"/>
                      <a:pt x="99" y="216"/>
                    </a:cubicBezTo>
                    <a:cubicBezTo>
                      <a:pt x="105" y="217"/>
                      <a:pt x="118" y="219"/>
                      <a:pt x="121" y="222"/>
                    </a:cubicBezTo>
                    <a:cubicBezTo>
                      <a:pt x="123" y="223"/>
                      <a:pt x="126" y="224"/>
                      <a:pt x="128" y="224"/>
                    </a:cubicBezTo>
                    <a:cubicBezTo>
                      <a:pt x="131" y="224"/>
                      <a:pt x="134" y="223"/>
                      <a:pt x="136" y="221"/>
                    </a:cubicBezTo>
                    <a:cubicBezTo>
                      <a:pt x="140" y="216"/>
                      <a:pt x="140" y="210"/>
                      <a:pt x="135" y="206"/>
                    </a:cubicBezTo>
                    <a:cubicBezTo>
                      <a:pt x="128" y="199"/>
                      <a:pt x="115" y="197"/>
                      <a:pt x="103" y="195"/>
                    </a:cubicBezTo>
                    <a:close/>
                    <a:moveTo>
                      <a:pt x="139" y="74"/>
                    </a:moveTo>
                    <a:cubicBezTo>
                      <a:pt x="267" y="74"/>
                      <a:pt x="267" y="74"/>
                      <a:pt x="267" y="74"/>
                    </a:cubicBezTo>
                    <a:cubicBezTo>
                      <a:pt x="273" y="74"/>
                      <a:pt x="278" y="70"/>
                      <a:pt x="278" y="64"/>
                    </a:cubicBezTo>
                    <a:cubicBezTo>
                      <a:pt x="278" y="58"/>
                      <a:pt x="273" y="53"/>
                      <a:pt x="267" y="53"/>
                    </a:cubicBezTo>
                    <a:cubicBezTo>
                      <a:pt x="139" y="53"/>
                      <a:pt x="139" y="53"/>
                      <a:pt x="139" y="53"/>
                    </a:cubicBezTo>
                    <a:cubicBezTo>
                      <a:pt x="133" y="53"/>
                      <a:pt x="129" y="58"/>
                      <a:pt x="129" y="64"/>
                    </a:cubicBezTo>
                    <a:cubicBezTo>
                      <a:pt x="129" y="70"/>
                      <a:pt x="133" y="74"/>
                      <a:pt x="139" y="74"/>
                    </a:cubicBezTo>
                    <a:close/>
                    <a:moveTo>
                      <a:pt x="139" y="117"/>
                    </a:moveTo>
                    <a:cubicBezTo>
                      <a:pt x="267" y="117"/>
                      <a:pt x="267" y="117"/>
                      <a:pt x="267" y="117"/>
                    </a:cubicBezTo>
                    <a:cubicBezTo>
                      <a:pt x="273" y="117"/>
                      <a:pt x="278" y="112"/>
                      <a:pt x="278" y="106"/>
                    </a:cubicBezTo>
                    <a:cubicBezTo>
                      <a:pt x="278" y="100"/>
                      <a:pt x="273" y="96"/>
                      <a:pt x="267" y="96"/>
                    </a:cubicBezTo>
                    <a:cubicBezTo>
                      <a:pt x="139" y="96"/>
                      <a:pt x="139" y="96"/>
                      <a:pt x="139" y="96"/>
                    </a:cubicBezTo>
                    <a:cubicBezTo>
                      <a:pt x="133" y="96"/>
                      <a:pt x="129" y="100"/>
                      <a:pt x="129" y="106"/>
                    </a:cubicBezTo>
                    <a:cubicBezTo>
                      <a:pt x="129" y="112"/>
                      <a:pt x="133" y="117"/>
                      <a:pt x="139" y="1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5" tIns="45713" rIns="91425" bIns="4571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33" name="矩形 32">
            <a:extLst>
              <a:ext uri="{FF2B5EF4-FFF2-40B4-BE49-F238E27FC236}">
                <a16:creationId xmlns:a16="http://schemas.microsoft.com/office/drawing/2014/main" id="{AD52AD1C-6B5E-4A78-856D-082EE9B69E95}"/>
              </a:ext>
            </a:extLst>
          </p:cNvPr>
          <p:cNvSpPr/>
          <p:nvPr/>
        </p:nvSpPr>
        <p:spPr>
          <a:xfrm rot="20059531">
            <a:off x="516649" y="2374724"/>
            <a:ext cx="5166783" cy="1460163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rgbClr val="C00000"/>
                </a:solidFill>
                <a:latin typeface="Arial" panose="020B0604020202020204" pitchFamily="34" charset="0"/>
              </a:rPr>
              <a:t>Customize this slide based on customer services.</a:t>
            </a:r>
          </a:p>
        </p:txBody>
      </p:sp>
    </p:spTree>
    <p:extLst>
      <p:ext uri="{BB962C8B-B14F-4D97-AF65-F5344CB8AC3E}">
        <p14:creationId xmlns:p14="http://schemas.microsoft.com/office/powerpoint/2010/main" val="2733652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 txBox="1">
            <a:spLocks/>
          </p:cNvSpPr>
          <p:nvPr/>
        </p:nvSpPr>
        <p:spPr>
          <a:xfrm>
            <a:off x="480236" y="167997"/>
            <a:ext cx="10536526" cy="461665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t" anchorCtr="0">
            <a:noAutofit/>
          </a:bodyPr>
          <a:lstStyle>
            <a:defPPr>
              <a:defRPr lang="en-US"/>
            </a:defPPr>
            <a:lvl1pPr>
              <a:defRPr sz="2400" b="1" u="none">
                <a:latin typeface="Arial" panose="020B0604020202020204" pitchFamily="34" charset="0"/>
              </a:defRPr>
            </a:lvl1pPr>
          </a:lstStyle>
          <a:p>
            <a:r>
              <a:t>File Storage Migration to Huawei Cloud SFS Through the Internet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303435" y="722755"/>
            <a:ext cx="5701216" cy="60521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b="1" u="none" dirty="0">
                <a:solidFill>
                  <a:srgbClr val="000000"/>
                </a:solidFill>
                <a:latin typeface="Arial" panose="020B0604020202020204" pitchFamily="34" charset="0"/>
              </a:rPr>
              <a:t>Scenario</a:t>
            </a:r>
            <a:endParaRPr kumimoji="0" lang="en-US" altLang="zh-CN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</a:rPr>
              <a:t>A customer wants to migrate file systems from </a:t>
            </a: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on-premises IDCs or other clouds to </a:t>
            </a:r>
            <a:r>
              <a:rPr lang="en-US"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Huawei Cloud </a:t>
            </a: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SFS through the Internet</a:t>
            </a:r>
            <a:r>
              <a:rPr lang="en-US" altLang="zh-CN"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sz="1200" b="0" u="none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12220" y="4236963"/>
            <a:ext cx="11294053" cy="1385945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792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  <a:defRPr/>
            </a:pP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Data cannot be migrated </a:t>
            </a:r>
            <a:r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through the Internet </a:t>
            </a: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from local NAS devices to SFS Capacity-Oriented file systems.</a:t>
            </a: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Only ECSs running Linux can be used for data migration.</a:t>
            </a: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The UID and GID of your file will be different after synchronization.</a:t>
            </a: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The file access mode will be different after synchronization.</a:t>
            </a: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Port 22 is open to allow all inbound and outbound traffics.</a:t>
            </a:r>
            <a:endParaRPr kumimoji="0" lang="en-US" altLang="zh-CN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371478" y="1129774"/>
            <a:ext cx="5634797" cy="1353760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6213" marR="0" lvl="0" indent="-176213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1. </a:t>
            </a:r>
            <a:r>
              <a:rPr lang="en-US" sz="1200" b="0" u="none" dirty="0" err="1">
                <a:solidFill>
                  <a:srgbClr val="000000"/>
                </a:solidFill>
                <a:latin typeface="Arial" panose="020B0604020202020204" pitchFamily="34" charset="0"/>
              </a:rPr>
              <a:t>R</a:t>
            </a:r>
            <a:r>
              <a:rPr sz="1200" b="0" u="none" dirty="0" err="1">
                <a:solidFill>
                  <a:srgbClr val="000000"/>
                </a:solidFill>
                <a:latin typeface="Arial" panose="020B0604020202020204" pitchFamily="34" charset="0"/>
              </a:rPr>
              <a:t>clone</a:t>
            </a: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is a command line tool that can synchronize, upload, and download data between different file systems and object storage devices. In this solution, </a:t>
            </a:r>
            <a:r>
              <a:rPr sz="1200" b="0" u="none" dirty="0" err="1">
                <a:solidFill>
                  <a:srgbClr val="000000"/>
                </a:solidFill>
                <a:latin typeface="Arial" panose="020B0604020202020204" pitchFamily="34" charset="0"/>
              </a:rPr>
              <a:t>Rclone</a:t>
            </a: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migrates data from the source file system to the destination and verifies the migration result.</a:t>
            </a:r>
          </a:p>
          <a:p>
            <a:pPr marL="176213" marR="0" lvl="0" indent="-176213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2. Huawei Cloud SFS cannot be accessed through the Internet. So, data is transferred to SFS over SFTP.</a:t>
            </a:r>
            <a:endParaRPr kumimoji="0" lang="zh-CN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371478" y="2784830"/>
            <a:ext cx="5634797" cy="1348425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marR="0" lvl="0" indent="-22860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Buy an ECS with an EIP, enable the SFTP service, and mount the NFS file system created in SFS to the ECS.</a:t>
            </a:r>
            <a:endParaRPr kumimoji="0" lang="en-US" altLang="zh-CN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228600" marR="0" lvl="0" indent="-22860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Use </a:t>
            </a:r>
            <a:r>
              <a:rPr sz="1100" b="0" u="none" dirty="0" err="1">
                <a:solidFill>
                  <a:srgbClr val="000000"/>
                </a:solidFill>
                <a:latin typeface="Arial" panose="020B0604020202020204" pitchFamily="34" charset="0"/>
              </a:rPr>
              <a:t>Rclone</a:t>
            </a:r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to fully synchronize data to the mounted directory and perform incremental synchronizations for multiple times to minimize data inconsistency.</a:t>
            </a:r>
            <a:endParaRPr kumimoji="0" lang="en-US" altLang="zh-CN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228600" marR="0" lvl="0" indent="-22860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Stop services </a:t>
            </a:r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at</a:t>
            </a:r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the source and perform the last incremental synchronization at an appropriate time. Then, configure the services to write data to the destination bucket</a:t>
            </a:r>
            <a:r>
              <a:rPr lang="en-US"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s</a:t>
            </a:r>
            <a:r>
              <a:rPr sz="11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kumimoji="0" lang="en-US" altLang="zh-CN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12221" y="5667308"/>
            <a:ext cx="11294054" cy="446274"/>
          </a:xfrm>
          <a:prstGeom prst="rect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792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sz="1200" b="0" u="none" dirty="0" err="1">
                <a:solidFill>
                  <a:srgbClr val="000000"/>
                </a:solidFill>
                <a:latin typeface="Arial" panose="020B0604020202020204" pitchFamily="34" charset="0"/>
              </a:rPr>
              <a:t>Rclone</a:t>
            </a: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can synchronize, upload, and download data between different file systems and object storage devices.</a:t>
            </a:r>
            <a:endParaRPr kumimoji="0" lang="en-US" altLang="zh-CN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marL="171450" marR="0" lvl="0" indent="-17145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sz="1200" b="0" u="none" dirty="0" err="1">
                <a:solidFill>
                  <a:srgbClr val="000000"/>
                </a:solidFill>
                <a:latin typeface="Arial" panose="020B0604020202020204" pitchFamily="34" charset="0"/>
              </a:rPr>
              <a:t>Rclone</a:t>
            </a:r>
            <a:r>
              <a:rPr sz="1200" b="0" u="none" dirty="0">
                <a:solidFill>
                  <a:srgbClr val="000000"/>
                </a:solidFill>
                <a:latin typeface="Arial" panose="020B0604020202020204" pitchFamily="34" charset="0"/>
              </a:rPr>
              <a:t> can be used for incremental synchronization and consistency check.</a:t>
            </a:r>
            <a:endParaRPr kumimoji="0" lang="en-US" altLang="zh-CN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85813" y="1470195"/>
            <a:ext cx="5718838" cy="2284954"/>
            <a:chOff x="345079" y="1766529"/>
            <a:chExt cx="5718838" cy="2284954"/>
          </a:xfrm>
        </p:grpSpPr>
        <p:sp>
          <p:nvSpPr>
            <p:cNvPr id="10" name="矩形 9"/>
            <p:cNvSpPr/>
            <p:nvPr/>
          </p:nvSpPr>
          <p:spPr>
            <a:xfrm>
              <a:off x="450345" y="2038461"/>
              <a:ext cx="2300909" cy="2013022"/>
            </a:xfrm>
            <a:prstGeom prst="rect">
              <a:avLst/>
            </a:prstGeom>
            <a:noFill/>
            <a:ln w="19050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3707548" y="2038461"/>
              <a:ext cx="2356369" cy="2013022"/>
            </a:xfrm>
            <a:prstGeom prst="rect">
              <a:avLst/>
            </a:prstGeom>
            <a:noFill/>
            <a:ln w="19050" cap="flat" cmpd="sng" algn="ctr">
              <a:solidFill>
                <a:sysClr val="window" lastClr="FFFFFF">
                  <a:lumMod val="50000"/>
                </a:sysClr>
              </a:solidFill>
              <a:prstDash val="dash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5079" y="1783908"/>
              <a:ext cx="441146" cy="246221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0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Source</a:t>
              </a: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3648494" y="1766529"/>
              <a:ext cx="569387" cy="246221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000" b="0" u="none">
                  <a:solidFill>
                    <a:prstClr val="black"/>
                  </a:solidFill>
                  <a:latin typeface="Arial" panose="020B0604020202020204" pitchFamily="34" charset="0"/>
                </a:rPr>
                <a:t>Destination</a:t>
              </a: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5284401" y="3123185"/>
              <a:ext cx="626204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000" b="0" u="none">
                  <a:solidFill>
                    <a:prstClr val="black"/>
                  </a:solidFill>
                  <a:latin typeface="Arial" panose="020B0604020202020204" pitchFamily="34" charset="0"/>
                </a:rPr>
                <a:t>SFS</a:t>
              </a:r>
              <a:endParaRPr kumimoji="0" lang="zh-CN" alt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565652" y="2411508"/>
              <a:ext cx="585273" cy="1169078"/>
            </a:xfrm>
            <a:prstGeom prst="rect">
              <a:avLst/>
            </a:prstGeom>
            <a:noFill/>
            <a:ln w="12700" cap="flat" cmpd="sng" algn="ctr">
              <a:solidFill>
                <a:sysClr val="window" lastClr="FFFFFF">
                  <a:lumMod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1911173" y="2411645"/>
              <a:ext cx="707720" cy="1169078"/>
            </a:xfrm>
            <a:prstGeom prst="rect">
              <a:avLst/>
            </a:prstGeom>
            <a:noFill/>
            <a:ln w="12700" cap="flat" cmpd="sng" algn="ctr">
              <a:solidFill>
                <a:sysClr val="window" lastClr="FFFFFF">
                  <a:lumMod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10730" y="2482687"/>
              <a:ext cx="508604" cy="893738"/>
            </a:xfrm>
            <a:prstGeom prst="rect">
              <a:avLst/>
            </a:prstGeom>
          </p:spPr>
        </p:pic>
        <p:pic>
          <p:nvPicPr>
            <p:cNvPr id="18" name="图片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5274" y="2708209"/>
              <a:ext cx="422643" cy="442693"/>
            </a:xfrm>
            <a:prstGeom prst="rect">
              <a:avLst/>
            </a:prstGeom>
          </p:spPr>
        </p:pic>
        <p:sp>
          <p:nvSpPr>
            <p:cNvPr id="19" name="文本框 18"/>
            <p:cNvSpPr txBox="1"/>
            <p:nvPr/>
          </p:nvSpPr>
          <p:spPr>
            <a:xfrm>
              <a:off x="498255" y="3580863"/>
              <a:ext cx="696679" cy="40011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0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NAS file system</a:t>
              </a: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758239" y="3601437"/>
              <a:ext cx="1086928" cy="30060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zh-CN"/>
              </a:defPPr>
              <a:lvl1pPr>
                <a:defRPr sz="900">
                  <a:latin typeface="Arial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0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Linux/Windows</a:t>
              </a:r>
            </a:p>
          </p:txBody>
        </p:sp>
        <p:cxnSp>
          <p:nvCxnSpPr>
            <p:cNvPr id="21" name="直接箭头连接符 20"/>
            <p:cNvCxnSpPr/>
            <p:nvPr/>
          </p:nvCxnSpPr>
          <p:spPr>
            <a:xfrm>
              <a:off x="1184481" y="2939313"/>
              <a:ext cx="709520" cy="6088"/>
            </a:xfrm>
            <a:prstGeom prst="straightConnector1">
              <a:avLst/>
            </a:prstGeom>
            <a:noFill/>
            <a:ln w="19050" cap="flat" cmpd="sng" algn="ctr">
              <a:solidFill>
                <a:sysClr val="window" lastClr="FFFFFF">
                  <a:lumMod val="50000"/>
                </a:sysClr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22" name="文本框 21"/>
            <p:cNvSpPr txBox="1"/>
            <p:nvPr/>
          </p:nvSpPr>
          <p:spPr>
            <a:xfrm>
              <a:off x="1383728" y="2714569"/>
              <a:ext cx="527443" cy="2308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zh-CN"/>
              </a:defPPr>
              <a:lvl1pPr>
                <a:defRPr sz="900">
                  <a:latin typeface="Arial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9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Mount</a:t>
              </a:r>
            </a:p>
          </p:txBody>
        </p:sp>
        <p:cxnSp>
          <p:nvCxnSpPr>
            <p:cNvPr id="23" name="直接箭头连接符 22"/>
            <p:cNvCxnSpPr/>
            <p:nvPr/>
          </p:nvCxnSpPr>
          <p:spPr>
            <a:xfrm flipV="1">
              <a:off x="2660187" y="2940864"/>
              <a:ext cx="1256854" cy="12847"/>
            </a:xfrm>
            <a:prstGeom prst="straightConnector1">
              <a:avLst/>
            </a:prstGeom>
            <a:noFill/>
            <a:ln w="19050" cap="flat" cmpd="sng" algn="ctr">
              <a:solidFill>
                <a:sysClr val="window" lastClr="FFFFFF">
                  <a:lumMod val="50000"/>
                </a:sysClr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24" name="文本框 23"/>
            <p:cNvSpPr txBox="1"/>
            <p:nvPr/>
          </p:nvSpPr>
          <p:spPr>
            <a:xfrm>
              <a:off x="2830626" y="2451541"/>
              <a:ext cx="1032682" cy="40011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zh-CN"/>
              </a:defPPr>
              <a:lvl1pPr>
                <a:defRPr sz="900">
                  <a:latin typeface="Arial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b="0" u="none" dirty="0" err="1">
                  <a:solidFill>
                    <a:prstClr val="black"/>
                  </a:solidFill>
                  <a:latin typeface="Arial" panose="020B0604020202020204" pitchFamily="34" charset="0"/>
                </a:rPr>
                <a:t>Rclone</a:t>
              </a:r>
              <a:r>
                <a:rPr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 for full </a:t>
              </a:r>
              <a:r>
                <a:rPr lang="en-US" dirty="0">
                  <a:solidFill>
                    <a:prstClr val="black"/>
                  </a:solidFill>
                  <a:latin typeface="Arial" panose="020B0604020202020204" pitchFamily="34" charset="0"/>
                </a:rPr>
                <a:t>and </a:t>
              </a:r>
              <a:r>
                <a:rPr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incremental migration</a:t>
              </a:r>
            </a:p>
          </p:txBody>
        </p:sp>
        <p:sp>
          <p:nvSpPr>
            <p:cNvPr id="25" name="左右箭头 24"/>
            <p:cNvSpPr/>
            <p:nvPr/>
          </p:nvSpPr>
          <p:spPr>
            <a:xfrm>
              <a:off x="2925493" y="3049658"/>
              <a:ext cx="731009" cy="250990"/>
            </a:xfrm>
            <a:prstGeom prst="leftRightArrow">
              <a:avLst/>
            </a:prstGeom>
            <a:solidFill>
              <a:srgbClr val="0070C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700" b="1" u="none" dirty="0">
                  <a:solidFill>
                    <a:prstClr val="white"/>
                  </a:solidFill>
                  <a:latin typeface="Arial" panose="020B0604020202020204" pitchFamily="34" charset="0"/>
                </a:rPr>
                <a:t>Internet</a:t>
              </a:r>
            </a:p>
          </p:txBody>
        </p:sp>
        <p:sp>
          <p:nvSpPr>
            <p:cNvPr id="26" name="椭圆 25"/>
            <p:cNvSpPr/>
            <p:nvPr/>
          </p:nvSpPr>
          <p:spPr>
            <a:xfrm>
              <a:off x="1282061" y="2742923"/>
              <a:ext cx="147093" cy="153888"/>
            </a:xfrm>
            <a:prstGeom prst="ellipse">
              <a:avLst/>
            </a:prstGeom>
            <a:noFill/>
            <a:ln w="635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200" b="0" u="none">
                  <a:solidFill>
                    <a:srgbClr val="000000"/>
                  </a:solidFill>
                  <a:latin typeface="Arial" panose="020B0604020202020204" pitchFamily="34" charset="0"/>
                </a:rPr>
                <a:t>2</a:t>
              </a:r>
              <a:endParaRPr kumimoji="0" lang="zh-CN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7" name="椭圆 26"/>
            <p:cNvSpPr/>
            <p:nvPr/>
          </p:nvSpPr>
          <p:spPr>
            <a:xfrm>
              <a:off x="2759921" y="2624298"/>
              <a:ext cx="147093" cy="153888"/>
            </a:xfrm>
            <a:prstGeom prst="ellipse">
              <a:avLst/>
            </a:prstGeom>
            <a:noFill/>
            <a:ln w="635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200" b="0" u="none" dirty="0">
                  <a:solidFill>
                    <a:srgbClr val="000000"/>
                  </a:solidFill>
                  <a:latin typeface="Arial" panose="020B0604020202020204" pitchFamily="34" charset="0"/>
                </a:rPr>
                <a:t>3</a:t>
              </a:r>
              <a:endParaRPr kumimoji="0" lang="zh-CN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pic>
          <p:nvPicPr>
            <p:cNvPr id="28" name="图片 2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84401" y="2708209"/>
              <a:ext cx="422643" cy="442693"/>
            </a:xfrm>
            <a:prstGeom prst="rect">
              <a:avLst/>
            </a:prstGeom>
          </p:spPr>
        </p:pic>
        <p:pic>
          <p:nvPicPr>
            <p:cNvPr id="29" name="图片 2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947030" y="2742923"/>
              <a:ext cx="468255" cy="354739"/>
            </a:xfrm>
            <a:prstGeom prst="rect">
              <a:avLst/>
            </a:prstGeom>
          </p:spPr>
        </p:pic>
        <p:sp>
          <p:nvSpPr>
            <p:cNvPr id="30" name="文本框 29"/>
            <p:cNvSpPr txBox="1"/>
            <p:nvPr/>
          </p:nvSpPr>
          <p:spPr>
            <a:xfrm>
              <a:off x="3973408" y="3060028"/>
              <a:ext cx="447558" cy="246221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000" b="0" u="none">
                  <a:solidFill>
                    <a:prstClr val="black"/>
                  </a:solidFill>
                  <a:latin typeface="Arial" panose="020B0604020202020204" pitchFamily="34" charset="0"/>
                </a:rPr>
                <a:t>ECS</a:t>
              </a:r>
              <a:endParaRPr kumimoji="0" lang="zh-CN" alt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cxnSp>
          <p:nvCxnSpPr>
            <p:cNvPr id="31" name="直接箭头连接符 30"/>
            <p:cNvCxnSpPr/>
            <p:nvPr/>
          </p:nvCxnSpPr>
          <p:spPr>
            <a:xfrm flipH="1" flipV="1">
              <a:off x="4434635" y="2859162"/>
              <a:ext cx="806301" cy="2790"/>
            </a:xfrm>
            <a:prstGeom prst="straightConnector1">
              <a:avLst/>
            </a:prstGeom>
            <a:noFill/>
            <a:ln w="19050" cap="flat" cmpd="sng" algn="ctr">
              <a:solidFill>
                <a:sysClr val="window" lastClr="FFFFFF">
                  <a:lumMod val="50000"/>
                </a:sysClr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32" name="文本框 31"/>
            <p:cNvSpPr txBox="1"/>
            <p:nvPr/>
          </p:nvSpPr>
          <p:spPr>
            <a:xfrm>
              <a:off x="4492582" y="2490242"/>
              <a:ext cx="933129" cy="2308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zh-CN"/>
              </a:defPPr>
              <a:lvl1pPr>
                <a:defRPr sz="900">
                  <a:latin typeface="Arial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9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Mount an NFS file system.</a:t>
              </a:r>
            </a:p>
          </p:txBody>
        </p:sp>
        <p:sp>
          <p:nvSpPr>
            <p:cNvPr id="33" name="椭圆 32"/>
            <p:cNvSpPr/>
            <p:nvPr/>
          </p:nvSpPr>
          <p:spPr>
            <a:xfrm>
              <a:off x="4369221" y="2613241"/>
              <a:ext cx="147093" cy="153888"/>
            </a:xfrm>
            <a:prstGeom prst="ellipse">
              <a:avLst/>
            </a:prstGeom>
            <a:noFill/>
            <a:ln w="635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200" b="0" u="none">
                  <a:solidFill>
                    <a:srgbClr val="000000"/>
                  </a:solidFill>
                  <a:latin typeface="Arial" panose="020B0604020202020204" pitchFamily="34" charset="0"/>
                </a:rPr>
                <a:t>1</a:t>
              </a:r>
              <a:endParaRPr kumimoji="0" lang="zh-CN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cxnSp>
          <p:nvCxnSpPr>
            <p:cNvPr id="34" name="直接箭头连接符 33"/>
            <p:cNvCxnSpPr/>
            <p:nvPr/>
          </p:nvCxnSpPr>
          <p:spPr>
            <a:xfrm>
              <a:off x="4456239" y="3009456"/>
              <a:ext cx="834427" cy="0"/>
            </a:xfrm>
            <a:prstGeom prst="straightConnector1">
              <a:avLst/>
            </a:prstGeom>
            <a:noFill/>
            <a:ln w="19050" cap="flat" cmpd="sng" algn="ctr">
              <a:solidFill>
                <a:sysClr val="window" lastClr="FFFFFF">
                  <a:lumMod val="50000"/>
                </a:sysClr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35" name="文本框 34"/>
            <p:cNvSpPr txBox="1"/>
            <p:nvPr/>
          </p:nvSpPr>
          <p:spPr>
            <a:xfrm>
              <a:off x="4498754" y="3027355"/>
              <a:ext cx="904899" cy="36933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zh-CN"/>
              </a:defPPr>
              <a:lvl1pPr>
                <a:defRPr sz="900">
                  <a:latin typeface="Arial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9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Write data </a:t>
              </a:r>
              <a:r>
                <a:rPr lang="en-US" sz="9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to </a:t>
              </a:r>
              <a:r>
                <a:rPr sz="900" b="0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the mounted directory.</a:t>
              </a:r>
            </a:p>
          </p:txBody>
        </p:sp>
        <p:sp>
          <p:nvSpPr>
            <p:cNvPr id="36" name="椭圆 35"/>
            <p:cNvSpPr/>
            <p:nvPr/>
          </p:nvSpPr>
          <p:spPr>
            <a:xfrm>
              <a:off x="4393125" y="3090668"/>
              <a:ext cx="147093" cy="153888"/>
            </a:xfrm>
            <a:prstGeom prst="ellipse">
              <a:avLst/>
            </a:prstGeom>
            <a:noFill/>
            <a:ln w="6350" cap="flat" cmpd="sng" algn="ctr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200" b="0" u="none">
                  <a:solidFill>
                    <a:srgbClr val="000000"/>
                  </a:solidFill>
                  <a:latin typeface="Arial" panose="020B0604020202020204" pitchFamily="34" charset="0"/>
                </a:rPr>
                <a:t>4</a:t>
              </a:r>
              <a:endParaRPr kumimoji="0" lang="zh-CN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2910703" y="3332200"/>
              <a:ext cx="825760" cy="2462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defPPr>
                <a:defRPr lang="zh-CN"/>
              </a:defPPr>
              <a:lvl1pPr>
                <a:defRPr sz="900">
                  <a:latin typeface="Arial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000" b="0" u="none">
                  <a:solidFill>
                    <a:prstClr val="black"/>
                  </a:solidFill>
                  <a:latin typeface="Arial" panose="020B0604020202020204" pitchFamily="34" charset="0"/>
                </a:rPr>
                <a:t>SFTP</a:t>
              </a: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8381860" y="942890"/>
            <a:ext cx="1583748" cy="287955"/>
            <a:chOff x="7971328" y="2184687"/>
            <a:chExt cx="1583748" cy="287955"/>
          </a:xfrm>
        </p:grpSpPr>
        <p:sp>
          <p:nvSpPr>
            <p:cNvPr id="39" name="TextBox 2"/>
            <p:cNvSpPr txBox="1"/>
            <p:nvPr/>
          </p:nvSpPr>
          <p:spPr>
            <a:xfrm>
              <a:off x="7971328" y="2184687"/>
              <a:ext cx="1583748" cy="28795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anchor="ctr" anchorCtr="0">
              <a:noAutofit/>
            </a:bodyPr>
            <a:lstStyle>
              <a:defPPr>
                <a:defRPr lang="en-US"/>
              </a:defPPr>
              <a:lvl1pPr marR="0" lvl="0" indent="0"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200" b="1" kern="0">
                  <a:solidFill>
                    <a:schemeClr val="bg1"/>
                  </a:solidFill>
                  <a:latin typeface="Arial" panose="020B0604030504040204" pitchFamily="34" charset="0"/>
                  <a:ea typeface="STXihei" panose="02010600040101010101" pitchFamily="2" charset="-122"/>
                  <a:cs typeface="+mn-ea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r" defTabSz="914400" eaLnBrk="0" fontAlgn="base" latinLnBrk="0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400" b="1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Introduction</a:t>
              </a:r>
            </a:p>
          </p:txBody>
        </p:sp>
        <p:grpSp>
          <p:nvGrpSpPr>
            <p:cNvPr id="40" name="Group 387">
              <a:extLst>
                <a:ext uri="{FF2B5EF4-FFF2-40B4-BE49-F238E27FC236}">
                  <a16:creationId xmlns:a16="http://schemas.microsoft.com/office/drawing/2014/main" id="{D1851A07-9E9D-419B-90AD-76E4549C4B9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044489" y="2184687"/>
              <a:ext cx="287955" cy="287955"/>
              <a:chOff x="7355" y="1558"/>
              <a:chExt cx="340" cy="340"/>
            </a:xfrm>
            <a:solidFill>
              <a:sysClr val="windowText" lastClr="000000"/>
            </a:solidFill>
          </p:grpSpPr>
          <p:sp>
            <p:nvSpPr>
              <p:cNvPr id="41" name="Freeform 388">
                <a:extLst>
                  <a:ext uri="{FF2B5EF4-FFF2-40B4-BE49-F238E27FC236}">
                    <a16:creationId xmlns:a16="http://schemas.microsoft.com/office/drawing/2014/main" id="{2545DCE4-B3AB-4EB4-85B4-99541E986A8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5" y="1558"/>
                <a:ext cx="340" cy="340"/>
              </a:xfrm>
              <a:custGeom>
                <a:avLst/>
                <a:gdLst>
                  <a:gd name="T0" fmla="*/ 256 w 512"/>
                  <a:gd name="T1" fmla="*/ 21 h 512"/>
                  <a:gd name="T2" fmla="*/ 490 w 512"/>
                  <a:gd name="T3" fmla="*/ 256 h 512"/>
                  <a:gd name="T4" fmla="*/ 256 w 512"/>
                  <a:gd name="T5" fmla="*/ 490 h 512"/>
                  <a:gd name="T6" fmla="*/ 21 w 512"/>
                  <a:gd name="T7" fmla="*/ 256 h 512"/>
                  <a:gd name="T8" fmla="*/ 256 w 512"/>
                  <a:gd name="T9" fmla="*/ 21 h 512"/>
                  <a:gd name="T10" fmla="*/ 256 w 512"/>
                  <a:gd name="T11" fmla="*/ 0 h 512"/>
                  <a:gd name="T12" fmla="*/ 0 w 512"/>
                  <a:gd name="T13" fmla="*/ 256 h 512"/>
                  <a:gd name="T14" fmla="*/ 256 w 512"/>
                  <a:gd name="T15" fmla="*/ 512 h 512"/>
                  <a:gd name="T16" fmla="*/ 512 w 512"/>
                  <a:gd name="T17" fmla="*/ 256 h 512"/>
                  <a:gd name="T18" fmla="*/ 256 w 512"/>
                  <a:gd name="T1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2">
                    <a:moveTo>
                      <a:pt x="256" y="21"/>
                    </a:moveTo>
                    <a:cubicBezTo>
                      <a:pt x="385" y="21"/>
                      <a:pt x="490" y="126"/>
                      <a:pt x="490" y="256"/>
                    </a:cubicBezTo>
                    <a:cubicBezTo>
                      <a:pt x="490" y="385"/>
                      <a:pt x="385" y="490"/>
                      <a:pt x="256" y="490"/>
                    </a:cubicBezTo>
                    <a:cubicBezTo>
                      <a:pt x="126" y="490"/>
                      <a:pt x="21" y="385"/>
                      <a:pt x="21" y="256"/>
                    </a:cubicBezTo>
                    <a:cubicBezTo>
                      <a:pt x="21" y="126"/>
                      <a:pt x="126" y="21"/>
                      <a:pt x="256" y="21"/>
                    </a:cubicBezTo>
                    <a:moveTo>
                      <a:pt x="256" y="0"/>
                    </a:moveTo>
                    <a:cubicBezTo>
                      <a:pt x="114" y="0"/>
                      <a:pt x="0" y="114"/>
                      <a:pt x="0" y="256"/>
                    </a:cubicBezTo>
                    <a:cubicBezTo>
                      <a:pt x="0" y="397"/>
                      <a:pt x="114" y="512"/>
                      <a:pt x="256" y="512"/>
                    </a:cubicBezTo>
                    <a:cubicBezTo>
                      <a:pt x="397" y="512"/>
                      <a:pt x="512" y="397"/>
                      <a:pt x="512" y="256"/>
                    </a:cubicBezTo>
                    <a:cubicBezTo>
                      <a:pt x="512" y="114"/>
                      <a:pt x="397" y="0"/>
                      <a:pt x="25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5" tIns="45713" rIns="91425" bIns="4571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</a:endParaRPr>
              </a:p>
            </p:txBody>
          </p:sp>
          <p:sp>
            <p:nvSpPr>
              <p:cNvPr id="42" name="Freeform 389">
                <a:extLst>
                  <a:ext uri="{FF2B5EF4-FFF2-40B4-BE49-F238E27FC236}">
                    <a16:creationId xmlns:a16="http://schemas.microsoft.com/office/drawing/2014/main" id="{98D80428-6DE9-4588-B04E-0B5F10560D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418" y="1664"/>
                <a:ext cx="213" cy="149"/>
              </a:xfrm>
              <a:custGeom>
                <a:avLst/>
                <a:gdLst>
                  <a:gd name="T0" fmla="*/ 321 w 321"/>
                  <a:gd name="T1" fmla="*/ 160 h 224"/>
                  <a:gd name="T2" fmla="*/ 129 w 321"/>
                  <a:gd name="T3" fmla="*/ 170 h 224"/>
                  <a:gd name="T4" fmla="*/ 129 w 321"/>
                  <a:gd name="T5" fmla="*/ 149 h 224"/>
                  <a:gd name="T6" fmla="*/ 299 w 321"/>
                  <a:gd name="T7" fmla="*/ 21 h 224"/>
                  <a:gd name="T8" fmla="*/ 75 w 321"/>
                  <a:gd name="T9" fmla="*/ 32 h 224"/>
                  <a:gd name="T10" fmla="*/ 54 w 321"/>
                  <a:gd name="T11" fmla="*/ 32 h 224"/>
                  <a:gd name="T12" fmla="*/ 65 w 321"/>
                  <a:gd name="T13" fmla="*/ 0 h 224"/>
                  <a:gd name="T14" fmla="*/ 321 w 321"/>
                  <a:gd name="T15" fmla="*/ 10 h 224"/>
                  <a:gd name="T16" fmla="*/ 90 w 321"/>
                  <a:gd name="T17" fmla="*/ 193 h 224"/>
                  <a:gd name="T18" fmla="*/ 101 w 321"/>
                  <a:gd name="T19" fmla="*/ 136 h 224"/>
                  <a:gd name="T20" fmla="*/ 54 w 321"/>
                  <a:gd name="T21" fmla="*/ 58 h 224"/>
                  <a:gd name="T22" fmla="*/ 54 w 321"/>
                  <a:gd name="T23" fmla="*/ 58 h 224"/>
                  <a:gd name="T24" fmla="*/ 54 w 321"/>
                  <a:gd name="T25" fmla="*/ 58 h 224"/>
                  <a:gd name="T26" fmla="*/ 6 w 321"/>
                  <a:gd name="T27" fmla="*/ 136 h 224"/>
                  <a:gd name="T28" fmla="*/ 18 w 321"/>
                  <a:gd name="T29" fmla="*/ 192 h 224"/>
                  <a:gd name="T30" fmla="*/ 22 w 321"/>
                  <a:gd name="T31" fmla="*/ 213 h 224"/>
                  <a:gd name="T32" fmla="*/ 42 w 321"/>
                  <a:gd name="T33" fmla="*/ 190 h 224"/>
                  <a:gd name="T34" fmla="*/ 27 w 321"/>
                  <a:gd name="T35" fmla="*/ 131 h 224"/>
                  <a:gd name="T36" fmla="*/ 54 w 321"/>
                  <a:gd name="T37" fmla="*/ 80 h 224"/>
                  <a:gd name="T38" fmla="*/ 54 w 321"/>
                  <a:gd name="T39" fmla="*/ 80 h 224"/>
                  <a:gd name="T40" fmla="*/ 81 w 321"/>
                  <a:gd name="T41" fmla="*/ 131 h 224"/>
                  <a:gd name="T42" fmla="*/ 65 w 321"/>
                  <a:gd name="T43" fmla="*/ 190 h 224"/>
                  <a:gd name="T44" fmla="*/ 99 w 321"/>
                  <a:gd name="T45" fmla="*/ 216 h 224"/>
                  <a:gd name="T46" fmla="*/ 128 w 321"/>
                  <a:gd name="T47" fmla="*/ 224 h 224"/>
                  <a:gd name="T48" fmla="*/ 135 w 321"/>
                  <a:gd name="T49" fmla="*/ 206 h 224"/>
                  <a:gd name="T50" fmla="*/ 139 w 321"/>
                  <a:gd name="T51" fmla="*/ 74 h 224"/>
                  <a:gd name="T52" fmla="*/ 278 w 321"/>
                  <a:gd name="T53" fmla="*/ 64 h 224"/>
                  <a:gd name="T54" fmla="*/ 139 w 321"/>
                  <a:gd name="T55" fmla="*/ 53 h 224"/>
                  <a:gd name="T56" fmla="*/ 139 w 321"/>
                  <a:gd name="T57" fmla="*/ 74 h 224"/>
                  <a:gd name="T58" fmla="*/ 267 w 321"/>
                  <a:gd name="T59" fmla="*/ 117 h 224"/>
                  <a:gd name="T60" fmla="*/ 267 w 321"/>
                  <a:gd name="T61" fmla="*/ 96 h 224"/>
                  <a:gd name="T62" fmla="*/ 129 w 321"/>
                  <a:gd name="T63" fmla="*/ 106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21" h="224">
                    <a:moveTo>
                      <a:pt x="321" y="10"/>
                    </a:moveTo>
                    <a:cubicBezTo>
                      <a:pt x="321" y="160"/>
                      <a:pt x="321" y="160"/>
                      <a:pt x="321" y="160"/>
                    </a:cubicBezTo>
                    <a:cubicBezTo>
                      <a:pt x="321" y="166"/>
                      <a:pt x="316" y="170"/>
                      <a:pt x="310" y="170"/>
                    </a:cubicBezTo>
                    <a:cubicBezTo>
                      <a:pt x="129" y="170"/>
                      <a:pt x="129" y="170"/>
                      <a:pt x="129" y="170"/>
                    </a:cubicBezTo>
                    <a:cubicBezTo>
                      <a:pt x="123" y="170"/>
                      <a:pt x="118" y="166"/>
                      <a:pt x="118" y="160"/>
                    </a:cubicBezTo>
                    <a:cubicBezTo>
                      <a:pt x="118" y="154"/>
                      <a:pt x="123" y="149"/>
                      <a:pt x="129" y="149"/>
                    </a:cubicBezTo>
                    <a:cubicBezTo>
                      <a:pt x="299" y="149"/>
                      <a:pt x="299" y="149"/>
                      <a:pt x="299" y="149"/>
                    </a:cubicBezTo>
                    <a:cubicBezTo>
                      <a:pt x="299" y="21"/>
                      <a:pt x="299" y="21"/>
                      <a:pt x="299" y="21"/>
                    </a:cubicBezTo>
                    <a:cubicBezTo>
                      <a:pt x="75" y="21"/>
                      <a:pt x="75" y="21"/>
                      <a:pt x="75" y="21"/>
                    </a:cubicBezTo>
                    <a:cubicBezTo>
                      <a:pt x="75" y="32"/>
                      <a:pt x="75" y="32"/>
                      <a:pt x="75" y="32"/>
                    </a:cubicBezTo>
                    <a:cubicBezTo>
                      <a:pt x="75" y="38"/>
                      <a:pt x="71" y="42"/>
                      <a:pt x="65" y="42"/>
                    </a:cubicBezTo>
                    <a:cubicBezTo>
                      <a:pt x="59" y="42"/>
                      <a:pt x="54" y="38"/>
                      <a:pt x="54" y="32"/>
                    </a:cubicBezTo>
                    <a:cubicBezTo>
                      <a:pt x="54" y="10"/>
                      <a:pt x="54" y="10"/>
                      <a:pt x="54" y="10"/>
                    </a:cubicBezTo>
                    <a:cubicBezTo>
                      <a:pt x="54" y="4"/>
                      <a:pt x="59" y="0"/>
                      <a:pt x="65" y="0"/>
                    </a:cubicBezTo>
                    <a:cubicBezTo>
                      <a:pt x="310" y="0"/>
                      <a:pt x="310" y="0"/>
                      <a:pt x="310" y="0"/>
                    </a:cubicBezTo>
                    <a:cubicBezTo>
                      <a:pt x="316" y="0"/>
                      <a:pt x="321" y="4"/>
                      <a:pt x="321" y="10"/>
                    </a:cubicBezTo>
                    <a:close/>
                    <a:moveTo>
                      <a:pt x="103" y="195"/>
                    </a:moveTo>
                    <a:cubicBezTo>
                      <a:pt x="98" y="194"/>
                      <a:pt x="92" y="193"/>
                      <a:pt x="90" y="193"/>
                    </a:cubicBezTo>
                    <a:cubicBezTo>
                      <a:pt x="88" y="191"/>
                      <a:pt x="84" y="180"/>
                      <a:pt x="85" y="176"/>
                    </a:cubicBezTo>
                    <a:cubicBezTo>
                      <a:pt x="91" y="166"/>
                      <a:pt x="98" y="150"/>
                      <a:pt x="101" y="136"/>
                    </a:cubicBezTo>
                    <a:cubicBezTo>
                      <a:pt x="108" y="110"/>
                      <a:pt x="105" y="90"/>
                      <a:pt x="94" y="77"/>
                    </a:cubicBezTo>
                    <a:cubicBezTo>
                      <a:pt x="80" y="59"/>
                      <a:pt x="58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1" y="58"/>
                      <a:pt x="28" y="59"/>
                      <a:pt x="14" y="77"/>
                    </a:cubicBezTo>
                    <a:cubicBezTo>
                      <a:pt x="3" y="90"/>
                      <a:pt x="0" y="110"/>
                      <a:pt x="6" y="136"/>
                    </a:cubicBezTo>
                    <a:cubicBezTo>
                      <a:pt x="10" y="150"/>
                      <a:pt x="17" y="166"/>
                      <a:pt x="23" y="176"/>
                    </a:cubicBezTo>
                    <a:cubicBezTo>
                      <a:pt x="24" y="180"/>
                      <a:pt x="20" y="191"/>
                      <a:pt x="18" y="192"/>
                    </a:cubicBezTo>
                    <a:cubicBezTo>
                      <a:pt x="13" y="194"/>
                      <a:pt x="10" y="201"/>
                      <a:pt x="12" y="206"/>
                    </a:cubicBezTo>
                    <a:cubicBezTo>
                      <a:pt x="14" y="210"/>
                      <a:pt x="18" y="213"/>
                      <a:pt x="22" y="213"/>
                    </a:cubicBezTo>
                    <a:cubicBezTo>
                      <a:pt x="23" y="213"/>
                      <a:pt x="25" y="213"/>
                      <a:pt x="26" y="212"/>
                    </a:cubicBezTo>
                    <a:cubicBezTo>
                      <a:pt x="36" y="209"/>
                      <a:pt x="40" y="197"/>
                      <a:pt x="42" y="190"/>
                    </a:cubicBezTo>
                    <a:cubicBezTo>
                      <a:pt x="44" y="184"/>
                      <a:pt x="47" y="172"/>
                      <a:pt x="41" y="164"/>
                    </a:cubicBezTo>
                    <a:cubicBezTo>
                      <a:pt x="36" y="157"/>
                      <a:pt x="30" y="142"/>
                      <a:pt x="27" y="131"/>
                    </a:cubicBezTo>
                    <a:cubicBezTo>
                      <a:pt x="23" y="112"/>
                      <a:pt x="24" y="99"/>
                      <a:pt x="30" y="90"/>
                    </a:cubicBezTo>
                    <a:cubicBezTo>
                      <a:pt x="39" y="80"/>
                      <a:pt x="53" y="80"/>
                      <a:pt x="54" y="80"/>
                    </a:cubicBezTo>
                    <a:cubicBezTo>
                      <a:pt x="54" y="80"/>
                      <a:pt x="54" y="80"/>
                      <a:pt x="54" y="80"/>
                    </a:cubicBezTo>
                    <a:cubicBezTo>
                      <a:pt x="54" y="80"/>
                      <a:pt x="54" y="80"/>
                      <a:pt x="54" y="80"/>
                    </a:cubicBezTo>
                    <a:cubicBezTo>
                      <a:pt x="54" y="80"/>
                      <a:pt x="69" y="80"/>
                      <a:pt x="77" y="90"/>
                    </a:cubicBezTo>
                    <a:cubicBezTo>
                      <a:pt x="84" y="98"/>
                      <a:pt x="85" y="112"/>
                      <a:pt x="81" y="131"/>
                    </a:cubicBezTo>
                    <a:cubicBezTo>
                      <a:pt x="78" y="142"/>
                      <a:pt x="72" y="157"/>
                      <a:pt x="66" y="164"/>
                    </a:cubicBezTo>
                    <a:cubicBezTo>
                      <a:pt x="61" y="172"/>
                      <a:pt x="64" y="183"/>
                      <a:pt x="65" y="190"/>
                    </a:cubicBezTo>
                    <a:cubicBezTo>
                      <a:pt x="67" y="197"/>
                      <a:pt x="72" y="209"/>
                      <a:pt x="82" y="212"/>
                    </a:cubicBezTo>
                    <a:cubicBezTo>
                      <a:pt x="86" y="214"/>
                      <a:pt x="92" y="215"/>
                      <a:pt x="99" y="216"/>
                    </a:cubicBezTo>
                    <a:cubicBezTo>
                      <a:pt x="105" y="217"/>
                      <a:pt x="118" y="219"/>
                      <a:pt x="121" y="222"/>
                    </a:cubicBezTo>
                    <a:cubicBezTo>
                      <a:pt x="123" y="223"/>
                      <a:pt x="126" y="224"/>
                      <a:pt x="128" y="224"/>
                    </a:cubicBezTo>
                    <a:cubicBezTo>
                      <a:pt x="131" y="224"/>
                      <a:pt x="134" y="223"/>
                      <a:pt x="136" y="221"/>
                    </a:cubicBezTo>
                    <a:cubicBezTo>
                      <a:pt x="140" y="216"/>
                      <a:pt x="140" y="210"/>
                      <a:pt x="135" y="206"/>
                    </a:cubicBezTo>
                    <a:cubicBezTo>
                      <a:pt x="128" y="199"/>
                      <a:pt x="115" y="197"/>
                      <a:pt x="103" y="195"/>
                    </a:cubicBezTo>
                    <a:close/>
                    <a:moveTo>
                      <a:pt x="139" y="74"/>
                    </a:moveTo>
                    <a:cubicBezTo>
                      <a:pt x="267" y="74"/>
                      <a:pt x="267" y="74"/>
                      <a:pt x="267" y="74"/>
                    </a:cubicBezTo>
                    <a:cubicBezTo>
                      <a:pt x="273" y="74"/>
                      <a:pt x="278" y="70"/>
                      <a:pt x="278" y="64"/>
                    </a:cubicBezTo>
                    <a:cubicBezTo>
                      <a:pt x="278" y="58"/>
                      <a:pt x="273" y="53"/>
                      <a:pt x="267" y="53"/>
                    </a:cubicBezTo>
                    <a:cubicBezTo>
                      <a:pt x="139" y="53"/>
                      <a:pt x="139" y="53"/>
                      <a:pt x="139" y="53"/>
                    </a:cubicBezTo>
                    <a:cubicBezTo>
                      <a:pt x="133" y="53"/>
                      <a:pt x="129" y="58"/>
                      <a:pt x="129" y="64"/>
                    </a:cubicBezTo>
                    <a:cubicBezTo>
                      <a:pt x="129" y="70"/>
                      <a:pt x="133" y="74"/>
                      <a:pt x="139" y="74"/>
                    </a:cubicBezTo>
                    <a:close/>
                    <a:moveTo>
                      <a:pt x="139" y="117"/>
                    </a:moveTo>
                    <a:cubicBezTo>
                      <a:pt x="267" y="117"/>
                      <a:pt x="267" y="117"/>
                      <a:pt x="267" y="117"/>
                    </a:cubicBezTo>
                    <a:cubicBezTo>
                      <a:pt x="273" y="117"/>
                      <a:pt x="278" y="112"/>
                      <a:pt x="278" y="106"/>
                    </a:cubicBezTo>
                    <a:cubicBezTo>
                      <a:pt x="278" y="100"/>
                      <a:pt x="273" y="96"/>
                      <a:pt x="267" y="96"/>
                    </a:cubicBezTo>
                    <a:cubicBezTo>
                      <a:pt x="139" y="96"/>
                      <a:pt x="139" y="96"/>
                      <a:pt x="139" y="96"/>
                    </a:cubicBezTo>
                    <a:cubicBezTo>
                      <a:pt x="133" y="96"/>
                      <a:pt x="129" y="100"/>
                      <a:pt x="129" y="106"/>
                    </a:cubicBezTo>
                    <a:cubicBezTo>
                      <a:pt x="129" y="112"/>
                      <a:pt x="133" y="117"/>
                      <a:pt x="139" y="1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5" tIns="45713" rIns="91425" bIns="4571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43" name="组合 42"/>
          <p:cNvGrpSpPr/>
          <p:nvPr/>
        </p:nvGrpSpPr>
        <p:grpSpPr>
          <a:xfrm>
            <a:off x="8420683" y="2568965"/>
            <a:ext cx="1439771" cy="287955"/>
            <a:chOff x="8015609" y="2184687"/>
            <a:chExt cx="1439771" cy="287955"/>
          </a:xfrm>
        </p:grpSpPr>
        <p:sp>
          <p:nvSpPr>
            <p:cNvPr id="44" name="TextBox 2"/>
            <p:cNvSpPr txBox="1"/>
            <p:nvPr/>
          </p:nvSpPr>
          <p:spPr>
            <a:xfrm>
              <a:off x="8015609" y="2184687"/>
              <a:ext cx="1439771" cy="287955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anchor="ctr" anchorCtr="0">
              <a:noAutofit/>
            </a:bodyPr>
            <a:lstStyle>
              <a:defPPr>
                <a:defRPr lang="en-US"/>
              </a:defPPr>
              <a:lvl1pPr marR="0" lvl="0" indent="0" algn="ctr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200" b="1" kern="0">
                  <a:solidFill>
                    <a:schemeClr val="bg1"/>
                  </a:solidFill>
                  <a:latin typeface="Arial" panose="020B0604030504040204" pitchFamily="34" charset="0"/>
                  <a:ea typeface="STXihei" panose="02010600040101010101" pitchFamily="2" charset="-122"/>
                  <a:cs typeface="+mn-ea"/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marL="0" marR="0" lvl="0" indent="0" algn="r" defTabSz="914400" eaLnBrk="0" fontAlgn="base" latinLnBrk="0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sz="1400" b="1" u="none" dirty="0">
                  <a:solidFill>
                    <a:prstClr val="black"/>
                  </a:solidFill>
                  <a:latin typeface="Arial" panose="020B0604020202020204" pitchFamily="34" charset="0"/>
                </a:rPr>
                <a:t>Procedure</a:t>
              </a:r>
            </a:p>
          </p:txBody>
        </p:sp>
        <p:grpSp>
          <p:nvGrpSpPr>
            <p:cNvPr id="45" name="Group 387">
              <a:extLst>
                <a:ext uri="{FF2B5EF4-FFF2-40B4-BE49-F238E27FC236}">
                  <a16:creationId xmlns:a16="http://schemas.microsoft.com/office/drawing/2014/main" id="{D1851A07-9E9D-419B-90AD-76E4549C4B9A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8044489" y="2184687"/>
              <a:ext cx="287955" cy="287955"/>
              <a:chOff x="7355" y="1558"/>
              <a:chExt cx="340" cy="340"/>
            </a:xfrm>
            <a:solidFill>
              <a:sysClr val="windowText" lastClr="000000"/>
            </a:solidFill>
          </p:grpSpPr>
          <p:sp>
            <p:nvSpPr>
              <p:cNvPr id="46" name="Freeform 388">
                <a:extLst>
                  <a:ext uri="{FF2B5EF4-FFF2-40B4-BE49-F238E27FC236}">
                    <a16:creationId xmlns:a16="http://schemas.microsoft.com/office/drawing/2014/main" id="{2545DCE4-B3AB-4EB4-85B4-99541E986A8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5" y="1558"/>
                <a:ext cx="340" cy="340"/>
              </a:xfrm>
              <a:custGeom>
                <a:avLst/>
                <a:gdLst>
                  <a:gd name="T0" fmla="*/ 256 w 512"/>
                  <a:gd name="T1" fmla="*/ 21 h 512"/>
                  <a:gd name="T2" fmla="*/ 490 w 512"/>
                  <a:gd name="T3" fmla="*/ 256 h 512"/>
                  <a:gd name="T4" fmla="*/ 256 w 512"/>
                  <a:gd name="T5" fmla="*/ 490 h 512"/>
                  <a:gd name="T6" fmla="*/ 21 w 512"/>
                  <a:gd name="T7" fmla="*/ 256 h 512"/>
                  <a:gd name="T8" fmla="*/ 256 w 512"/>
                  <a:gd name="T9" fmla="*/ 21 h 512"/>
                  <a:gd name="T10" fmla="*/ 256 w 512"/>
                  <a:gd name="T11" fmla="*/ 0 h 512"/>
                  <a:gd name="T12" fmla="*/ 0 w 512"/>
                  <a:gd name="T13" fmla="*/ 256 h 512"/>
                  <a:gd name="T14" fmla="*/ 256 w 512"/>
                  <a:gd name="T15" fmla="*/ 512 h 512"/>
                  <a:gd name="T16" fmla="*/ 512 w 512"/>
                  <a:gd name="T17" fmla="*/ 256 h 512"/>
                  <a:gd name="T18" fmla="*/ 256 w 512"/>
                  <a:gd name="T19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2" h="512">
                    <a:moveTo>
                      <a:pt x="256" y="21"/>
                    </a:moveTo>
                    <a:cubicBezTo>
                      <a:pt x="385" y="21"/>
                      <a:pt x="490" y="126"/>
                      <a:pt x="490" y="256"/>
                    </a:cubicBezTo>
                    <a:cubicBezTo>
                      <a:pt x="490" y="385"/>
                      <a:pt x="385" y="490"/>
                      <a:pt x="256" y="490"/>
                    </a:cubicBezTo>
                    <a:cubicBezTo>
                      <a:pt x="126" y="490"/>
                      <a:pt x="21" y="385"/>
                      <a:pt x="21" y="256"/>
                    </a:cubicBezTo>
                    <a:cubicBezTo>
                      <a:pt x="21" y="126"/>
                      <a:pt x="126" y="21"/>
                      <a:pt x="256" y="21"/>
                    </a:cubicBezTo>
                    <a:moveTo>
                      <a:pt x="256" y="0"/>
                    </a:moveTo>
                    <a:cubicBezTo>
                      <a:pt x="114" y="0"/>
                      <a:pt x="0" y="114"/>
                      <a:pt x="0" y="256"/>
                    </a:cubicBezTo>
                    <a:cubicBezTo>
                      <a:pt x="0" y="397"/>
                      <a:pt x="114" y="512"/>
                      <a:pt x="256" y="512"/>
                    </a:cubicBezTo>
                    <a:cubicBezTo>
                      <a:pt x="397" y="512"/>
                      <a:pt x="512" y="397"/>
                      <a:pt x="512" y="256"/>
                    </a:cubicBezTo>
                    <a:cubicBezTo>
                      <a:pt x="512" y="114"/>
                      <a:pt x="397" y="0"/>
                      <a:pt x="25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5" tIns="45713" rIns="91425" bIns="4571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</a:endParaRPr>
              </a:p>
            </p:txBody>
          </p:sp>
          <p:sp>
            <p:nvSpPr>
              <p:cNvPr id="47" name="Freeform 389">
                <a:extLst>
                  <a:ext uri="{FF2B5EF4-FFF2-40B4-BE49-F238E27FC236}">
                    <a16:creationId xmlns:a16="http://schemas.microsoft.com/office/drawing/2014/main" id="{98D80428-6DE9-4588-B04E-0B5F10560D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418" y="1664"/>
                <a:ext cx="213" cy="149"/>
              </a:xfrm>
              <a:custGeom>
                <a:avLst/>
                <a:gdLst>
                  <a:gd name="T0" fmla="*/ 321 w 321"/>
                  <a:gd name="T1" fmla="*/ 160 h 224"/>
                  <a:gd name="T2" fmla="*/ 129 w 321"/>
                  <a:gd name="T3" fmla="*/ 170 h 224"/>
                  <a:gd name="T4" fmla="*/ 129 w 321"/>
                  <a:gd name="T5" fmla="*/ 149 h 224"/>
                  <a:gd name="T6" fmla="*/ 299 w 321"/>
                  <a:gd name="T7" fmla="*/ 21 h 224"/>
                  <a:gd name="T8" fmla="*/ 75 w 321"/>
                  <a:gd name="T9" fmla="*/ 32 h 224"/>
                  <a:gd name="T10" fmla="*/ 54 w 321"/>
                  <a:gd name="T11" fmla="*/ 32 h 224"/>
                  <a:gd name="T12" fmla="*/ 65 w 321"/>
                  <a:gd name="T13" fmla="*/ 0 h 224"/>
                  <a:gd name="T14" fmla="*/ 321 w 321"/>
                  <a:gd name="T15" fmla="*/ 10 h 224"/>
                  <a:gd name="T16" fmla="*/ 90 w 321"/>
                  <a:gd name="T17" fmla="*/ 193 h 224"/>
                  <a:gd name="T18" fmla="*/ 101 w 321"/>
                  <a:gd name="T19" fmla="*/ 136 h 224"/>
                  <a:gd name="T20" fmla="*/ 54 w 321"/>
                  <a:gd name="T21" fmla="*/ 58 h 224"/>
                  <a:gd name="T22" fmla="*/ 54 w 321"/>
                  <a:gd name="T23" fmla="*/ 58 h 224"/>
                  <a:gd name="T24" fmla="*/ 54 w 321"/>
                  <a:gd name="T25" fmla="*/ 58 h 224"/>
                  <a:gd name="T26" fmla="*/ 6 w 321"/>
                  <a:gd name="T27" fmla="*/ 136 h 224"/>
                  <a:gd name="T28" fmla="*/ 18 w 321"/>
                  <a:gd name="T29" fmla="*/ 192 h 224"/>
                  <a:gd name="T30" fmla="*/ 22 w 321"/>
                  <a:gd name="T31" fmla="*/ 213 h 224"/>
                  <a:gd name="T32" fmla="*/ 42 w 321"/>
                  <a:gd name="T33" fmla="*/ 190 h 224"/>
                  <a:gd name="T34" fmla="*/ 27 w 321"/>
                  <a:gd name="T35" fmla="*/ 131 h 224"/>
                  <a:gd name="T36" fmla="*/ 54 w 321"/>
                  <a:gd name="T37" fmla="*/ 80 h 224"/>
                  <a:gd name="T38" fmla="*/ 54 w 321"/>
                  <a:gd name="T39" fmla="*/ 80 h 224"/>
                  <a:gd name="T40" fmla="*/ 81 w 321"/>
                  <a:gd name="T41" fmla="*/ 131 h 224"/>
                  <a:gd name="T42" fmla="*/ 65 w 321"/>
                  <a:gd name="T43" fmla="*/ 190 h 224"/>
                  <a:gd name="T44" fmla="*/ 99 w 321"/>
                  <a:gd name="T45" fmla="*/ 216 h 224"/>
                  <a:gd name="T46" fmla="*/ 128 w 321"/>
                  <a:gd name="T47" fmla="*/ 224 h 224"/>
                  <a:gd name="T48" fmla="*/ 135 w 321"/>
                  <a:gd name="T49" fmla="*/ 206 h 224"/>
                  <a:gd name="T50" fmla="*/ 139 w 321"/>
                  <a:gd name="T51" fmla="*/ 74 h 224"/>
                  <a:gd name="T52" fmla="*/ 278 w 321"/>
                  <a:gd name="T53" fmla="*/ 64 h 224"/>
                  <a:gd name="T54" fmla="*/ 139 w 321"/>
                  <a:gd name="T55" fmla="*/ 53 h 224"/>
                  <a:gd name="T56" fmla="*/ 139 w 321"/>
                  <a:gd name="T57" fmla="*/ 74 h 224"/>
                  <a:gd name="T58" fmla="*/ 267 w 321"/>
                  <a:gd name="T59" fmla="*/ 117 h 224"/>
                  <a:gd name="T60" fmla="*/ 267 w 321"/>
                  <a:gd name="T61" fmla="*/ 96 h 224"/>
                  <a:gd name="T62" fmla="*/ 129 w 321"/>
                  <a:gd name="T63" fmla="*/ 106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21" h="224">
                    <a:moveTo>
                      <a:pt x="321" y="10"/>
                    </a:moveTo>
                    <a:cubicBezTo>
                      <a:pt x="321" y="160"/>
                      <a:pt x="321" y="160"/>
                      <a:pt x="321" y="160"/>
                    </a:cubicBezTo>
                    <a:cubicBezTo>
                      <a:pt x="321" y="166"/>
                      <a:pt x="316" y="170"/>
                      <a:pt x="310" y="170"/>
                    </a:cubicBezTo>
                    <a:cubicBezTo>
                      <a:pt x="129" y="170"/>
                      <a:pt x="129" y="170"/>
                      <a:pt x="129" y="170"/>
                    </a:cubicBezTo>
                    <a:cubicBezTo>
                      <a:pt x="123" y="170"/>
                      <a:pt x="118" y="166"/>
                      <a:pt x="118" y="160"/>
                    </a:cubicBezTo>
                    <a:cubicBezTo>
                      <a:pt x="118" y="154"/>
                      <a:pt x="123" y="149"/>
                      <a:pt x="129" y="149"/>
                    </a:cubicBezTo>
                    <a:cubicBezTo>
                      <a:pt x="299" y="149"/>
                      <a:pt x="299" y="149"/>
                      <a:pt x="299" y="149"/>
                    </a:cubicBezTo>
                    <a:cubicBezTo>
                      <a:pt x="299" y="21"/>
                      <a:pt x="299" y="21"/>
                      <a:pt x="299" y="21"/>
                    </a:cubicBezTo>
                    <a:cubicBezTo>
                      <a:pt x="75" y="21"/>
                      <a:pt x="75" y="21"/>
                      <a:pt x="75" y="21"/>
                    </a:cubicBezTo>
                    <a:cubicBezTo>
                      <a:pt x="75" y="32"/>
                      <a:pt x="75" y="32"/>
                      <a:pt x="75" y="32"/>
                    </a:cubicBezTo>
                    <a:cubicBezTo>
                      <a:pt x="75" y="38"/>
                      <a:pt x="71" y="42"/>
                      <a:pt x="65" y="42"/>
                    </a:cubicBezTo>
                    <a:cubicBezTo>
                      <a:pt x="59" y="42"/>
                      <a:pt x="54" y="38"/>
                      <a:pt x="54" y="32"/>
                    </a:cubicBezTo>
                    <a:cubicBezTo>
                      <a:pt x="54" y="10"/>
                      <a:pt x="54" y="10"/>
                      <a:pt x="54" y="10"/>
                    </a:cubicBezTo>
                    <a:cubicBezTo>
                      <a:pt x="54" y="4"/>
                      <a:pt x="59" y="0"/>
                      <a:pt x="65" y="0"/>
                    </a:cubicBezTo>
                    <a:cubicBezTo>
                      <a:pt x="310" y="0"/>
                      <a:pt x="310" y="0"/>
                      <a:pt x="310" y="0"/>
                    </a:cubicBezTo>
                    <a:cubicBezTo>
                      <a:pt x="316" y="0"/>
                      <a:pt x="321" y="4"/>
                      <a:pt x="321" y="10"/>
                    </a:cubicBezTo>
                    <a:close/>
                    <a:moveTo>
                      <a:pt x="103" y="195"/>
                    </a:moveTo>
                    <a:cubicBezTo>
                      <a:pt x="98" y="194"/>
                      <a:pt x="92" y="193"/>
                      <a:pt x="90" y="193"/>
                    </a:cubicBezTo>
                    <a:cubicBezTo>
                      <a:pt x="88" y="191"/>
                      <a:pt x="84" y="180"/>
                      <a:pt x="85" y="176"/>
                    </a:cubicBezTo>
                    <a:cubicBezTo>
                      <a:pt x="91" y="166"/>
                      <a:pt x="98" y="150"/>
                      <a:pt x="101" y="136"/>
                    </a:cubicBezTo>
                    <a:cubicBezTo>
                      <a:pt x="108" y="110"/>
                      <a:pt x="105" y="90"/>
                      <a:pt x="94" y="77"/>
                    </a:cubicBezTo>
                    <a:cubicBezTo>
                      <a:pt x="80" y="59"/>
                      <a:pt x="58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1" y="58"/>
                      <a:pt x="28" y="59"/>
                      <a:pt x="14" y="77"/>
                    </a:cubicBezTo>
                    <a:cubicBezTo>
                      <a:pt x="3" y="90"/>
                      <a:pt x="0" y="110"/>
                      <a:pt x="6" y="136"/>
                    </a:cubicBezTo>
                    <a:cubicBezTo>
                      <a:pt x="10" y="150"/>
                      <a:pt x="17" y="166"/>
                      <a:pt x="23" y="176"/>
                    </a:cubicBezTo>
                    <a:cubicBezTo>
                      <a:pt x="24" y="180"/>
                      <a:pt x="20" y="191"/>
                      <a:pt x="18" y="192"/>
                    </a:cubicBezTo>
                    <a:cubicBezTo>
                      <a:pt x="13" y="194"/>
                      <a:pt x="10" y="201"/>
                      <a:pt x="12" y="206"/>
                    </a:cubicBezTo>
                    <a:cubicBezTo>
                      <a:pt x="14" y="210"/>
                      <a:pt x="18" y="213"/>
                      <a:pt x="22" y="213"/>
                    </a:cubicBezTo>
                    <a:cubicBezTo>
                      <a:pt x="23" y="213"/>
                      <a:pt x="25" y="213"/>
                      <a:pt x="26" y="212"/>
                    </a:cubicBezTo>
                    <a:cubicBezTo>
                      <a:pt x="36" y="209"/>
                      <a:pt x="40" y="197"/>
                      <a:pt x="42" y="190"/>
                    </a:cubicBezTo>
                    <a:cubicBezTo>
                      <a:pt x="44" y="184"/>
                      <a:pt x="47" y="172"/>
                      <a:pt x="41" y="164"/>
                    </a:cubicBezTo>
                    <a:cubicBezTo>
                      <a:pt x="36" y="157"/>
                      <a:pt x="30" y="142"/>
                      <a:pt x="27" y="131"/>
                    </a:cubicBezTo>
                    <a:cubicBezTo>
                      <a:pt x="23" y="112"/>
                      <a:pt x="24" y="99"/>
                      <a:pt x="30" y="90"/>
                    </a:cubicBezTo>
                    <a:cubicBezTo>
                      <a:pt x="39" y="80"/>
                      <a:pt x="53" y="80"/>
                      <a:pt x="54" y="80"/>
                    </a:cubicBezTo>
                    <a:cubicBezTo>
                      <a:pt x="54" y="80"/>
                      <a:pt x="54" y="80"/>
                      <a:pt x="54" y="80"/>
                    </a:cubicBezTo>
                    <a:cubicBezTo>
                      <a:pt x="54" y="80"/>
                      <a:pt x="54" y="80"/>
                      <a:pt x="54" y="80"/>
                    </a:cubicBezTo>
                    <a:cubicBezTo>
                      <a:pt x="54" y="80"/>
                      <a:pt x="69" y="80"/>
                      <a:pt x="77" y="90"/>
                    </a:cubicBezTo>
                    <a:cubicBezTo>
                      <a:pt x="84" y="98"/>
                      <a:pt x="85" y="112"/>
                      <a:pt x="81" y="131"/>
                    </a:cubicBezTo>
                    <a:cubicBezTo>
                      <a:pt x="78" y="142"/>
                      <a:pt x="72" y="157"/>
                      <a:pt x="66" y="164"/>
                    </a:cubicBezTo>
                    <a:cubicBezTo>
                      <a:pt x="61" y="172"/>
                      <a:pt x="64" y="183"/>
                      <a:pt x="65" y="190"/>
                    </a:cubicBezTo>
                    <a:cubicBezTo>
                      <a:pt x="67" y="197"/>
                      <a:pt x="72" y="209"/>
                      <a:pt x="82" y="212"/>
                    </a:cubicBezTo>
                    <a:cubicBezTo>
                      <a:pt x="86" y="214"/>
                      <a:pt x="92" y="215"/>
                      <a:pt x="99" y="216"/>
                    </a:cubicBezTo>
                    <a:cubicBezTo>
                      <a:pt x="105" y="217"/>
                      <a:pt x="118" y="219"/>
                      <a:pt x="121" y="222"/>
                    </a:cubicBezTo>
                    <a:cubicBezTo>
                      <a:pt x="123" y="223"/>
                      <a:pt x="126" y="224"/>
                      <a:pt x="128" y="224"/>
                    </a:cubicBezTo>
                    <a:cubicBezTo>
                      <a:pt x="131" y="224"/>
                      <a:pt x="134" y="223"/>
                      <a:pt x="136" y="221"/>
                    </a:cubicBezTo>
                    <a:cubicBezTo>
                      <a:pt x="140" y="216"/>
                      <a:pt x="140" y="210"/>
                      <a:pt x="135" y="206"/>
                    </a:cubicBezTo>
                    <a:cubicBezTo>
                      <a:pt x="128" y="199"/>
                      <a:pt x="115" y="197"/>
                      <a:pt x="103" y="195"/>
                    </a:cubicBezTo>
                    <a:close/>
                    <a:moveTo>
                      <a:pt x="139" y="74"/>
                    </a:moveTo>
                    <a:cubicBezTo>
                      <a:pt x="267" y="74"/>
                      <a:pt x="267" y="74"/>
                      <a:pt x="267" y="74"/>
                    </a:cubicBezTo>
                    <a:cubicBezTo>
                      <a:pt x="273" y="74"/>
                      <a:pt x="278" y="70"/>
                      <a:pt x="278" y="64"/>
                    </a:cubicBezTo>
                    <a:cubicBezTo>
                      <a:pt x="278" y="58"/>
                      <a:pt x="273" y="53"/>
                      <a:pt x="267" y="53"/>
                    </a:cubicBezTo>
                    <a:cubicBezTo>
                      <a:pt x="139" y="53"/>
                      <a:pt x="139" y="53"/>
                      <a:pt x="139" y="53"/>
                    </a:cubicBezTo>
                    <a:cubicBezTo>
                      <a:pt x="133" y="53"/>
                      <a:pt x="129" y="58"/>
                      <a:pt x="129" y="64"/>
                    </a:cubicBezTo>
                    <a:cubicBezTo>
                      <a:pt x="129" y="70"/>
                      <a:pt x="133" y="74"/>
                      <a:pt x="139" y="74"/>
                    </a:cubicBezTo>
                    <a:close/>
                    <a:moveTo>
                      <a:pt x="139" y="117"/>
                    </a:moveTo>
                    <a:cubicBezTo>
                      <a:pt x="267" y="117"/>
                      <a:pt x="267" y="117"/>
                      <a:pt x="267" y="117"/>
                    </a:cubicBezTo>
                    <a:cubicBezTo>
                      <a:pt x="273" y="117"/>
                      <a:pt x="278" y="112"/>
                      <a:pt x="278" y="106"/>
                    </a:cubicBezTo>
                    <a:cubicBezTo>
                      <a:pt x="278" y="100"/>
                      <a:pt x="273" y="96"/>
                      <a:pt x="267" y="96"/>
                    </a:cubicBezTo>
                    <a:cubicBezTo>
                      <a:pt x="139" y="96"/>
                      <a:pt x="139" y="96"/>
                      <a:pt x="139" y="96"/>
                    </a:cubicBezTo>
                    <a:cubicBezTo>
                      <a:pt x="133" y="96"/>
                      <a:pt x="129" y="100"/>
                      <a:pt x="129" y="106"/>
                    </a:cubicBezTo>
                    <a:cubicBezTo>
                      <a:pt x="129" y="112"/>
                      <a:pt x="133" y="117"/>
                      <a:pt x="139" y="11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25" tIns="45713" rIns="91425" bIns="45713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48" name="五边形 47"/>
          <p:cNvSpPr/>
          <p:nvPr/>
        </p:nvSpPr>
        <p:spPr>
          <a:xfrm>
            <a:off x="213964" y="4227817"/>
            <a:ext cx="1110497" cy="1395091"/>
          </a:xfrm>
          <a:prstGeom prst="homePlate">
            <a:avLst>
              <a:gd name="adj" fmla="val 31944"/>
            </a:avLst>
          </a:prstGeom>
          <a:solidFill>
            <a:srgbClr val="5B9BD5"/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lIns="0" rIns="0" rtlCol="0" anchor="ctr">
            <a:noAutofit/>
          </a:bodyPr>
          <a:lstStyle/>
          <a:p>
            <a:pPr marL="0" marR="0" lvl="0" indent="0" algn="ctr" defTabSz="914112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b="1" u="none" dirty="0">
                <a:solidFill>
                  <a:prstClr val="white"/>
                </a:solidFill>
                <a:latin typeface="Arial" panose="020B0604020202020204" pitchFamily="34" charset="0"/>
              </a:rPr>
              <a:t>Precautions</a:t>
            </a:r>
            <a:endParaRPr kumimoji="0" lang="zh-CN" altLang="en-US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9" name="五边形 48"/>
          <p:cNvSpPr/>
          <p:nvPr/>
        </p:nvSpPr>
        <p:spPr>
          <a:xfrm>
            <a:off x="213965" y="5667308"/>
            <a:ext cx="1081433" cy="490627"/>
          </a:xfrm>
          <a:prstGeom prst="homePlate">
            <a:avLst>
              <a:gd name="adj" fmla="val 31944"/>
            </a:avLst>
          </a:prstGeom>
          <a:solidFill>
            <a:srgbClr val="5B9BD5"/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lIns="0" rIns="0" rtlCol="0" anchor="ctr">
            <a:noAutofit/>
          </a:bodyPr>
          <a:lstStyle/>
          <a:p>
            <a:pPr marL="0" marR="0" lvl="0" indent="0" algn="ctr" defTabSz="914112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200" b="1" u="none" dirty="0">
                <a:solidFill>
                  <a:prstClr val="white"/>
                </a:solidFill>
                <a:latin typeface="Arial" panose="020B0604020202020204" pitchFamily="34" charset="0"/>
              </a:rPr>
              <a:t>Highlights</a:t>
            </a: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D52A6B9F-D24B-4119-9D63-34A7C7B738F3}"/>
              </a:ext>
            </a:extLst>
          </p:cNvPr>
          <p:cNvSpPr/>
          <p:nvPr/>
        </p:nvSpPr>
        <p:spPr>
          <a:xfrm rot="20059531">
            <a:off x="516649" y="2374724"/>
            <a:ext cx="5166783" cy="1460163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b="0" u="none" dirty="0">
                <a:solidFill>
                  <a:srgbClr val="C00000"/>
                </a:solidFill>
                <a:latin typeface="Arial" panose="020B0604020202020204" pitchFamily="34" charset="0"/>
              </a:rPr>
              <a:t>Customize this slide based on customer services.</a:t>
            </a:r>
          </a:p>
        </p:txBody>
      </p:sp>
    </p:spTree>
    <p:extLst>
      <p:ext uri="{BB962C8B-B14F-4D97-AF65-F5344CB8AC3E}">
        <p14:creationId xmlns:p14="http://schemas.microsoft.com/office/powerpoint/2010/main" val="1990040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prstDash val="dash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封面0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比9浅色 - CH.pptx" id="{3D04371C-1BE5-4CFE-BB34-5F60C1B596F8}" vid="{D25EDA31-7B2C-4094-971B-4E5AA49C901B}"/>
    </a:ext>
  </a:extLst>
</a:theme>
</file>

<file path=ppt/theme/theme3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比9浅色 - CH.pptx" id="{3D04371C-1BE5-4CFE-BB34-5F60C1B596F8}" vid="{01B87725-EA18-4333-BBA3-6918DC2C6E16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14344</TotalTime>
  <Words>1833</Words>
  <Application>Microsoft Office PowerPoint</Application>
  <PresentationFormat>宽屏</PresentationFormat>
  <Paragraphs>281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微软雅黑</vt:lpstr>
      <vt:lpstr>Arial</vt:lpstr>
      <vt:lpstr>Calibri</vt:lpstr>
      <vt:lpstr>Wingdings</vt:lpstr>
      <vt:lpstr>Office 主题</vt:lpstr>
      <vt:lpstr>封面01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liaoheng (A)</dc:creator>
  <cp:lastModifiedBy>xiangchuantong</cp:lastModifiedBy>
  <cp:revision>157</cp:revision>
  <dcterms:created xsi:type="dcterms:W3CDTF">2019-03-18T09:41:07Z</dcterms:created>
  <dcterms:modified xsi:type="dcterms:W3CDTF">2025-11-11T11:47:56Z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(3)yCYl40eiW3XRbixiGVc4Cjm98iLKSuNWRTz3U3SD9xU9laqFX2Ddw/gBojqyWTdwqPfremu5
iTJRZnUpAM74vB/5Fe6bY5od2WVei++lrEULLj+xy/sNTMBRUZ0nMyBNPDMW5ethUKgf8HIP
mjXQgmfTZsvA7+n7zVC+tTS0x18+MeGu3fXVKObs4f06VElecKRQPUN0EJN2ICnJjQJ4LQUp
2iWm7twJPplfEI3EZK</vt:lpwstr>
  </property>
  <property fmtid="{D5CDD505-2E9C-101B-9397-08002B2CF9AE}" pid="3" name="_2015_ms_pID_7253431">
    <vt:lpwstr>k/tbmGsJ8Dy66gWobwNC7HHNHBFUA/Ka80H0H3ivwNZWS2/UMQFKhO
QvRk6HqlvsyM22ywfgmPGnzzIBfH7dQ9Wq7r+kMoWJlksAA3fvE9uBSjOicXSWvVRpbuEy+W
Y81ULqS53JucnfeeEucaT6OFOzaUmgQRbK531h526DUspnD3d/+bMXUqYh1BmdCi97brGMCT
Pr3pnsHwkzjgYkvbVXgm5BE7MuB8VgVjXiid</vt:lpwstr>
  </property>
  <property fmtid="{D5CDD505-2E9C-101B-9397-08002B2CF9AE}" pid="4" name="_2015_ms_pID_7253432">
    <vt:lpwstr>UZ599a9D2LwA/MJBkolKzfY=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1688983430</vt:lpwstr>
  </property>
</Properties>
</file>